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9"/>
  </p:notesMasterIdLst>
  <p:sldIdLst>
    <p:sldId id="256" r:id="rId5"/>
    <p:sldId id="257" r:id="rId6"/>
    <p:sldId id="281" r:id="rId7"/>
    <p:sldId id="258" r:id="rId8"/>
    <p:sldId id="276" r:id="rId9"/>
    <p:sldId id="259" r:id="rId10"/>
    <p:sldId id="297" r:id="rId11"/>
    <p:sldId id="288" r:id="rId12"/>
    <p:sldId id="290" r:id="rId13"/>
    <p:sldId id="289" r:id="rId14"/>
    <p:sldId id="278" r:id="rId15"/>
    <p:sldId id="280" r:id="rId16"/>
    <p:sldId id="275" r:id="rId17"/>
    <p:sldId id="283" r:id="rId18"/>
    <p:sldId id="286" r:id="rId19"/>
    <p:sldId id="282" r:id="rId20"/>
    <p:sldId id="285" r:id="rId21"/>
    <p:sldId id="284" r:id="rId22"/>
    <p:sldId id="295" r:id="rId23"/>
    <p:sldId id="294" r:id="rId24"/>
    <p:sldId id="292" r:id="rId25"/>
    <p:sldId id="296" r:id="rId26"/>
    <p:sldId id="293" r:id="rId27"/>
    <p:sldId id="287"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47"/>
    <p:restoredTop sz="94626"/>
  </p:normalViewPr>
  <p:slideViewPr>
    <p:cSldViewPr snapToGrid="0">
      <p:cViewPr varScale="1">
        <p:scale>
          <a:sx n="88" d="100"/>
          <a:sy n="88" d="100"/>
        </p:scale>
        <p:origin x="39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2B1023-4F00-4D4D-8A32-C046F3712251}" type="datetimeFigureOut">
              <a:rPr lang="en-GB" smtClean="0"/>
              <a:t>11/02/2025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0D334F-B78B-45C3-82F1-E31DFECA6856}" type="slidenum">
              <a:rPr lang="en-GB" smtClean="0"/>
              <a:t>‹#›</a:t>
            </a:fld>
            <a:endParaRPr lang="en-GB"/>
          </a:p>
        </p:txBody>
      </p:sp>
    </p:spTree>
    <p:extLst>
      <p:ext uri="{BB962C8B-B14F-4D97-AF65-F5344CB8AC3E}">
        <p14:creationId xmlns:p14="http://schemas.microsoft.com/office/powerpoint/2010/main" val="25199351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41414"/>
                </a:solidFill>
                <a:effectLst/>
                <a:latin typeface="FiraSans"/>
              </a:rPr>
              <a:t>Safer Internet Day is the UK’s biggest celebration of online safety. Each year the UK Safer Internet Centre covers an online issue or theme that speaks about the things young people are seeing and experiencing online. Created in consultation with young people across the UK, this year Safer Internet Day will be focusing on the issue of scams online and for young people, how to protect themselves and others, as well as what support is available to them.</a:t>
            </a:r>
            <a:endParaRPr lang="en-GB" dirty="0"/>
          </a:p>
        </p:txBody>
      </p:sp>
      <p:sp>
        <p:nvSpPr>
          <p:cNvPr id="4" name="Slide Number Placeholder 3"/>
          <p:cNvSpPr>
            <a:spLocks noGrp="1"/>
          </p:cNvSpPr>
          <p:nvPr>
            <p:ph type="sldNum" sz="quarter" idx="5"/>
          </p:nvPr>
        </p:nvSpPr>
        <p:spPr/>
        <p:txBody>
          <a:bodyPr/>
          <a:lstStyle/>
          <a:p>
            <a:fld id="{220D334F-B78B-45C3-82F1-E31DFECA6856}" type="slidenum">
              <a:rPr lang="en-GB" smtClean="0"/>
              <a:t>1</a:t>
            </a:fld>
            <a:endParaRPr lang="en-GB"/>
          </a:p>
        </p:txBody>
      </p:sp>
    </p:spTree>
    <p:extLst>
      <p:ext uri="{BB962C8B-B14F-4D97-AF65-F5344CB8AC3E}">
        <p14:creationId xmlns:p14="http://schemas.microsoft.com/office/powerpoint/2010/main" val="6068843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e-safety assemblies this week the children have been told about how to identify scams and consider if the information they can see is reliable. They have also considered how they can protect themselves from scams and what they can do if they are a victim of a scam. The first part of this presentation covers the information we have given to your children, the second part is about how we, their adults, can help to protect them from scams. </a:t>
            </a:r>
          </a:p>
        </p:txBody>
      </p:sp>
      <p:sp>
        <p:nvSpPr>
          <p:cNvPr id="4" name="Slide Number Placeholder 3"/>
          <p:cNvSpPr>
            <a:spLocks noGrp="1"/>
          </p:cNvSpPr>
          <p:nvPr>
            <p:ph type="sldNum" sz="quarter" idx="5"/>
          </p:nvPr>
        </p:nvSpPr>
        <p:spPr/>
        <p:txBody>
          <a:bodyPr/>
          <a:lstStyle/>
          <a:p>
            <a:fld id="{220D334F-B78B-45C3-82F1-E31DFECA6856}" type="slidenum">
              <a:rPr lang="en-GB" smtClean="0"/>
              <a:t>2</a:t>
            </a:fld>
            <a:endParaRPr lang="en-GB"/>
          </a:p>
        </p:txBody>
      </p:sp>
    </p:spTree>
    <p:extLst>
      <p:ext uri="{BB962C8B-B14F-4D97-AF65-F5344CB8AC3E}">
        <p14:creationId xmlns:p14="http://schemas.microsoft.com/office/powerpoint/2010/main" val="2668758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think that young children are not at risk of scams. When you think of a scam you may immediately think of a romance scam or someone being tricked out of their life savings. However, think about how your child accesses the internet, what they do online and what kind of scams they could see as a result. </a:t>
            </a:r>
          </a:p>
          <a:p>
            <a:r>
              <a:rPr lang="en-GB" dirty="0"/>
              <a:t>Do they use your computer or phone? Do they have their own phone or tablet? Is your information on the device they use? </a:t>
            </a:r>
          </a:p>
        </p:txBody>
      </p:sp>
      <p:sp>
        <p:nvSpPr>
          <p:cNvPr id="4" name="Slide Number Placeholder 3"/>
          <p:cNvSpPr>
            <a:spLocks noGrp="1"/>
          </p:cNvSpPr>
          <p:nvPr>
            <p:ph type="sldNum" sz="quarter" idx="5"/>
          </p:nvPr>
        </p:nvSpPr>
        <p:spPr/>
        <p:txBody>
          <a:bodyPr/>
          <a:lstStyle/>
          <a:p>
            <a:fld id="{220D334F-B78B-45C3-82F1-E31DFECA6856}" type="slidenum">
              <a:rPr lang="en-GB" smtClean="0"/>
              <a:t>4</a:t>
            </a:fld>
            <a:endParaRPr lang="en-GB"/>
          </a:p>
        </p:txBody>
      </p:sp>
    </p:spTree>
    <p:extLst>
      <p:ext uri="{BB962C8B-B14F-4D97-AF65-F5344CB8AC3E}">
        <p14:creationId xmlns:p14="http://schemas.microsoft.com/office/powerpoint/2010/main" val="1469219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0D334F-B78B-45C3-82F1-E31DFECA6856}" type="slidenum">
              <a:rPr lang="en-GB" smtClean="0"/>
              <a:t>5</a:t>
            </a:fld>
            <a:endParaRPr lang="en-GB"/>
          </a:p>
        </p:txBody>
      </p:sp>
    </p:spTree>
    <p:extLst>
      <p:ext uri="{BB962C8B-B14F-4D97-AF65-F5344CB8AC3E}">
        <p14:creationId xmlns:p14="http://schemas.microsoft.com/office/powerpoint/2010/main" val="23705595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Seems too good to be true – children see messages promising free in game currency, promises to unlock characters and equipment in games. They may be invited to trade outside of the game and tempted with a good offer. </a:t>
            </a:r>
          </a:p>
          <a:p>
            <a:r>
              <a:rPr lang="en-GB" dirty="0"/>
              <a:t>Contact – How can your child be contacted while online? Do they see a lot of pop ups in the kind of games they play?</a:t>
            </a:r>
          </a:p>
          <a:p>
            <a:r>
              <a:rPr lang="en-GB" dirty="0"/>
              <a:t>Personal information – Your child may not have an email address but does your email autofill on the device they use? </a:t>
            </a:r>
          </a:p>
          <a:p>
            <a:r>
              <a:rPr lang="en-GB" dirty="0"/>
              <a:t>Money – What is valuable to your child that they could trade online? </a:t>
            </a:r>
          </a:p>
          <a:p>
            <a:endParaRPr lang="en-GB" dirty="0"/>
          </a:p>
        </p:txBody>
      </p:sp>
      <p:sp>
        <p:nvSpPr>
          <p:cNvPr id="4" name="Slide Number Placeholder 3"/>
          <p:cNvSpPr>
            <a:spLocks noGrp="1"/>
          </p:cNvSpPr>
          <p:nvPr>
            <p:ph type="sldNum" sz="quarter" idx="5"/>
          </p:nvPr>
        </p:nvSpPr>
        <p:spPr/>
        <p:txBody>
          <a:bodyPr/>
          <a:lstStyle/>
          <a:p>
            <a:fld id="{220D334F-B78B-45C3-82F1-E31DFECA6856}" type="slidenum">
              <a:rPr lang="en-GB" smtClean="0"/>
              <a:t>6</a:t>
            </a:fld>
            <a:endParaRPr lang="en-GB"/>
          </a:p>
        </p:txBody>
      </p:sp>
    </p:spTree>
    <p:extLst>
      <p:ext uri="{BB962C8B-B14F-4D97-AF65-F5344CB8AC3E}">
        <p14:creationId xmlns:p14="http://schemas.microsoft.com/office/powerpoint/2010/main" val="934516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primary and first e-safety message we give to children – from Reception up. If something does not feel right, look right or you don’t know what to do tell a trusted adult. We work with the children to identify who their trusted adults are in different situations. For example, if they see something pop up on a site at school they should talk to the teacher/TA they are with at the time. If they see something at home, they should talk to the adult they are with at the time. .</a:t>
            </a:r>
          </a:p>
        </p:txBody>
      </p:sp>
      <p:sp>
        <p:nvSpPr>
          <p:cNvPr id="4" name="Slide Number Placeholder 3"/>
          <p:cNvSpPr>
            <a:spLocks noGrp="1"/>
          </p:cNvSpPr>
          <p:nvPr>
            <p:ph type="sldNum" sz="quarter" idx="5"/>
          </p:nvPr>
        </p:nvSpPr>
        <p:spPr/>
        <p:txBody>
          <a:bodyPr/>
          <a:lstStyle/>
          <a:p>
            <a:fld id="{220D334F-B78B-45C3-82F1-E31DFECA6856}" type="slidenum">
              <a:rPr lang="en-GB" smtClean="0"/>
              <a:t>8</a:t>
            </a:fld>
            <a:endParaRPr lang="en-GB"/>
          </a:p>
        </p:txBody>
      </p:sp>
    </p:spTree>
    <p:extLst>
      <p:ext uri="{BB962C8B-B14F-4D97-AF65-F5344CB8AC3E}">
        <p14:creationId xmlns:p14="http://schemas.microsoft.com/office/powerpoint/2010/main" val="3918656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safety lessons we talk to children about the difference between facts, opinions and untrue information. They are given different scenarios to assess to decide if they are reliable. Children should talk to their trusted adult about what they have seen online. </a:t>
            </a:r>
          </a:p>
        </p:txBody>
      </p:sp>
      <p:sp>
        <p:nvSpPr>
          <p:cNvPr id="4" name="Slide Number Placeholder 3"/>
          <p:cNvSpPr>
            <a:spLocks noGrp="1"/>
          </p:cNvSpPr>
          <p:nvPr>
            <p:ph type="sldNum" sz="quarter" idx="5"/>
          </p:nvPr>
        </p:nvSpPr>
        <p:spPr/>
        <p:txBody>
          <a:bodyPr/>
          <a:lstStyle/>
          <a:p>
            <a:fld id="{220D334F-B78B-45C3-82F1-E31DFECA6856}" type="slidenum">
              <a:rPr lang="en-GB" smtClean="0"/>
              <a:t>9</a:t>
            </a:fld>
            <a:endParaRPr lang="en-GB"/>
          </a:p>
        </p:txBody>
      </p:sp>
    </p:spTree>
    <p:extLst>
      <p:ext uri="{BB962C8B-B14F-4D97-AF65-F5344CB8AC3E}">
        <p14:creationId xmlns:p14="http://schemas.microsoft.com/office/powerpoint/2010/main" val="1267748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Another theme we teach children in safety lessons in general is the importance of not sharing personal information and reducing their digital footprints. </a:t>
            </a:r>
          </a:p>
        </p:txBody>
      </p:sp>
      <p:sp>
        <p:nvSpPr>
          <p:cNvPr id="4" name="Slide Number Placeholder 3"/>
          <p:cNvSpPr>
            <a:spLocks noGrp="1"/>
          </p:cNvSpPr>
          <p:nvPr>
            <p:ph type="sldNum" sz="quarter" idx="5"/>
          </p:nvPr>
        </p:nvSpPr>
        <p:spPr/>
        <p:txBody>
          <a:bodyPr/>
          <a:lstStyle/>
          <a:p>
            <a:fld id="{220D334F-B78B-45C3-82F1-E31DFECA6856}" type="slidenum">
              <a:rPr lang="en-GB" smtClean="0"/>
              <a:t>10</a:t>
            </a:fld>
            <a:endParaRPr lang="en-GB"/>
          </a:p>
        </p:txBody>
      </p:sp>
    </p:spTree>
    <p:extLst>
      <p:ext uri="{BB962C8B-B14F-4D97-AF65-F5344CB8AC3E}">
        <p14:creationId xmlns:p14="http://schemas.microsoft.com/office/powerpoint/2010/main" val="973339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Think about how your child may be asked for information online. Primary school children should not be on social media – most have a minimum age of 12 or older. </a:t>
            </a:r>
          </a:p>
        </p:txBody>
      </p:sp>
      <p:sp>
        <p:nvSpPr>
          <p:cNvPr id="4" name="Slide Number Placeholder 3"/>
          <p:cNvSpPr>
            <a:spLocks noGrp="1"/>
          </p:cNvSpPr>
          <p:nvPr>
            <p:ph type="sldNum" sz="quarter" idx="5"/>
          </p:nvPr>
        </p:nvSpPr>
        <p:spPr/>
        <p:txBody>
          <a:bodyPr/>
          <a:lstStyle/>
          <a:p>
            <a:fld id="{220D334F-B78B-45C3-82F1-E31DFECA6856}" type="slidenum">
              <a:rPr lang="en-GB" smtClean="0"/>
              <a:t>13</a:t>
            </a:fld>
            <a:endParaRPr lang="en-GB"/>
          </a:p>
        </p:txBody>
      </p:sp>
    </p:spTree>
    <p:extLst>
      <p:ext uri="{BB962C8B-B14F-4D97-AF65-F5344CB8AC3E}">
        <p14:creationId xmlns:p14="http://schemas.microsoft.com/office/powerpoint/2010/main" val="4183807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0D334F-B78B-45C3-82F1-E31DFECA6856}" type="slidenum">
              <a:rPr lang="en-GB" smtClean="0"/>
              <a:t>18</a:t>
            </a:fld>
            <a:endParaRPr lang="en-GB"/>
          </a:p>
        </p:txBody>
      </p:sp>
    </p:spTree>
    <p:extLst>
      <p:ext uri="{BB962C8B-B14F-4D97-AF65-F5344CB8AC3E}">
        <p14:creationId xmlns:p14="http://schemas.microsoft.com/office/powerpoint/2010/main" val="1348262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EAB96-5DE0-B7FA-9A14-83336D7584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6F070C-6DFE-1EDF-FD16-D5CCEFB250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7C7384-A3B3-DD4F-1442-374D61D1F6A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7CB56D0-D667-4B1A-812D-443033ED0275}"/>
              </a:ext>
            </a:extLst>
          </p:cNvPr>
          <p:cNvSpPr>
            <a:spLocks noGrp="1"/>
          </p:cNvSpPr>
          <p:nvPr>
            <p:ph type="sldNum" sz="quarter" idx="5"/>
          </p:nvPr>
        </p:nvSpPr>
        <p:spPr/>
        <p:txBody>
          <a:bodyPr/>
          <a:lstStyle/>
          <a:p>
            <a:fld id="{220D334F-B78B-45C3-82F1-E31DFECA6856}" type="slidenum">
              <a:rPr lang="en-GB" smtClean="0"/>
              <a:t>19</a:t>
            </a:fld>
            <a:endParaRPr lang="en-GB"/>
          </a:p>
        </p:txBody>
      </p:sp>
    </p:spTree>
    <p:extLst>
      <p:ext uri="{BB962C8B-B14F-4D97-AF65-F5344CB8AC3E}">
        <p14:creationId xmlns:p14="http://schemas.microsoft.com/office/powerpoint/2010/main" val="26299143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27F45-3A78-1AE9-2BD1-61F7BE8157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027DBA-8322-F56A-FC89-0D6843375C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506FDA-72B9-FB33-A890-46F9C1FBCC9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6BE199C-3D7F-300F-92C7-D18F91632A60}"/>
              </a:ext>
            </a:extLst>
          </p:cNvPr>
          <p:cNvSpPr>
            <a:spLocks noGrp="1"/>
          </p:cNvSpPr>
          <p:nvPr>
            <p:ph type="sldNum" sz="quarter" idx="5"/>
          </p:nvPr>
        </p:nvSpPr>
        <p:spPr/>
        <p:txBody>
          <a:bodyPr/>
          <a:lstStyle/>
          <a:p>
            <a:fld id="{220D334F-B78B-45C3-82F1-E31DFECA6856}" type="slidenum">
              <a:rPr lang="en-GB" smtClean="0"/>
              <a:t>20</a:t>
            </a:fld>
            <a:endParaRPr lang="en-GB"/>
          </a:p>
        </p:txBody>
      </p:sp>
    </p:spTree>
    <p:extLst>
      <p:ext uri="{BB962C8B-B14F-4D97-AF65-F5344CB8AC3E}">
        <p14:creationId xmlns:p14="http://schemas.microsoft.com/office/powerpoint/2010/main" val="18518346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89242-F8ED-3647-8278-EE55E8D12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6FE7CF-8609-63FE-9010-07BD744D92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09B191-7BAB-A91C-F7ED-D6437F4860C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4F374F0-1A4E-3998-BD57-94096488C83A}"/>
              </a:ext>
            </a:extLst>
          </p:cNvPr>
          <p:cNvSpPr>
            <a:spLocks noGrp="1"/>
          </p:cNvSpPr>
          <p:nvPr>
            <p:ph type="sldNum" sz="quarter" idx="5"/>
          </p:nvPr>
        </p:nvSpPr>
        <p:spPr/>
        <p:txBody>
          <a:bodyPr/>
          <a:lstStyle/>
          <a:p>
            <a:fld id="{220D334F-B78B-45C3-82F1-E31DFECA6856}" type="slidenum">
              <a:rPr lang="en-GB" smtClean="0"/>
              <a:t>21</a:t>
            </a:fld>
            <a:endParaRPr lang="en-GB"/>
          </a:p>
        </p:txBody>
      </p:sp>
    </p:spTree>
    <p:extLst>
      <p:ext uri="{BB962C8B-B14F-4D97-AF65-F5344CB8AC3E}">
        <p14:creationId xmlns:p14="http://schemas.microsoft.com/office/powerpoint/2010/main" val="534619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D263B-E826-78EA-5993-6E2340D86F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ACBB1B-F886-82C4-F8D0-FDC4EA6B65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36BB49-8B19-B5CB-310E-53E5B5D0C82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C45C6A1-E7D7-7B5A-64DA-78A9FF2A808F}"/>
              </a:ext>
            </a:extLst>
          </p:cNvPr>
          <p:cNvSpPr>
            <a:spLocks noGrp="1"/>
          </p:cNvSpPr>
          <p:nvPr>
            <p:ph type="sldNum" sz="quarter" idx="5"/>
          </p:nvPr>
        </p:nvSpPr>
        <p:spPr/>
        <p:txBody>
          <a:bodyPr/>
          <a:lstStyle/>
          <a:p>
            <a:fld id="{220D334F-B78B-45C3-82F1-E31DFECA6856}" type="slidenum">
              <a:rPr lang="en-GB" smtClean="0"/>
              <a:t>22</a:t>
            </a:fld>
            <a:endParaRPr lang="en-GB"/>
          </a:p>
        </p:txBody>
      </p:sp>
    </p:spTree>
    <p:extLst>
      <p:ext uri="{BB962C8B-B14F-4D97-AF65-F5344CB8AC3E}">
        <p14:creationId xmlns:p14="http://schemas.microsoft.com/office/powerpoint/2010/main" val="19987245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1CAEB-6C4F-9A82-806F-B326441932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32E8D4-1B88-B42A-01A2-77B8F3C5AE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CE1123-7AAE-681B-56B0-CCA479F5CF9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C1BAC5E-4FC9-4DAA-367B-06962F87D463}"/>
              </a:ext>
            </a:extLst>
          </p:cNvPr>
          <p:cNvSpPr>
            <a:spLocks noGrp="1"/>
          </p:cNvSpPr>
          <p:nvPr>
            <p:ph type="sldNum" sz="quarter" idx="5"/>
          </p:nvPr>
        </p:nvSpPr>
        <p:spPr/>
        <p:txBody>
          <a:bodyPr/>
          <a:lstStyle/>
          <a:p>
            <a:fld id="{220D334F-B78B-45C3-82F1-E31DFECA6856}" type="slidenum">
              <a:rPr lang="en-GB" smtClean="0"/>
              <a:t>23</a:t>
            </a:fld>
            <a:endParaRPr lang="en-GB"/>
          </a:p>
        </p:txBody>
      </p:sp>
    </p:spTree>
    <p:extLst>
      <p:ext uri="{BB962C8B-B14F-4D97-AF65-F5344CB8AC3E}">
        <p14:creationId xmlns:p14="http://schemas.microsoft.com/office/powerpoint/2010/main" val="4005890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9F710-BD30-D181-1B69-AE499A50CC0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0A7C021-DF97-664F-073F-2CCC581B24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15D68DE-C046-6207-F44A-59EFB4DD1F58}"/>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5" name="Footer Placeholder 4">
            <a:extLst>
              <a:ext uri="{FF2B5EF4-FFF2-40B4-BE49-F238E27FC236}">
                <a16:creationId xmlns:a16="http://schemas.microsoft.com/office/drawing/2014/main" id="{75293AC3-C240-9C2F-C739-612F3911C5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DAEB24-DA87-CB18-3989-B4FFA52DE23F}"/>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3139482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483D1-3783-E0D2-DB80-71EEB318059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78BBE6A-344B-983C-63C1-FF998063433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9F1A72A-7326-C705-39C7-7C4840B7FAD0}"/>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5" name="Footer Placeholder 4">
            <a:extLst>
              <a:ext uri="{FF2B5EF4-FFF2-40B4-BE49-F238E27FC236}">
                <a16:creationId xmlns:a16="http://schemas.microsoft.com/office/drawing/2014/main" id="{E45AE3F9-3773-DB8F-AB5B-E760097374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ED6536-6AE0-202F-EB1C-A914DA702E3D}"/>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2501317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3CD83-8A36-F763-E066-A0F7A907567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6881275-B289-9481-DAA6-D82569FC576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7533BF3-C45B-F5AB-3BF9-68161662323C}"/>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5" name="Footer Placeholder 4">
            <a:extLst>
              <a:ext uri="{FF2B5EF4-FFF2-40B4-BE49-F238E27FC236}">
                <a16:creationId xmlns:a16="http://schemas.microsoft.com/office/drawing/2014/main" id="{72A3A3CD-2C00-7441-2297-B4B14097F4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B304A1-4CC4-9ECE-2B2C-E26DCAEBDCF6}"/>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3644048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343C0-FFAA-2847-6746-E4850F8E4AD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8DB67AC-4D82-B7E2-4D50-65DFC38AF52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607773F-E0BE-84D2-B24A-C542895DF12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D28185E-83E0-EDA5-9B7F-D9037DB196B8}"/>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6" name="Footer Placeholder 5">
            <a:extLst>
              <a:ext uri="{FF2B5EF4-FFF2-40B4-BE49-F238E27FC236}">
                <a16:creationId xmlns:a16="http://schemas.microsoft.com/office/drawing/2014/main" id="{1766D546-3224-AD58-D650-FB76E3F535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88332D-18AF-6A57-C7C9-7F2169060396}"/>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2156554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26D8D-A234-8B2C-5C4A-9769E044144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D428756A-7047-FA91-078D-AC4EB38F2B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140B9E3-ED08-E06B-5553-50CEACECF2A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ED8AEA5-CF5B-9AED-63C7-D27B4216D6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6D6DBE3-C85E-8CA6-1CD5-AB7D371C2F2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3FC840C-2D4C-959E-BD99-17CD5694A4FF}"/>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8" name="Footer Placeholder 7">
            <a:extLst>
              <a:ext uri="{FF2B5EF4-FFF2-40B4-BE49-F238E27FC236}">
                <a16:creationId xmlns:a16="http://schemas.microsoft.com/office/drawing/2014/main" id="{455BB395-EE71-4C91-5A81-8454EF881A7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4205FB1-7085-1882-959D-12F60ED5F9A7}"/>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408260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841B8-5028-A3E1-7F0A-109E29A60D7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767CF3ED-DEE7-18D5-9ADE-081896411B63}"/>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4" name="Footer Placeholder 3">
            <a:extLst>
              <a:ext uri="{FF2B5EF4-FFF2-40B4-BE49-F238E27FC236}">
                <a16:creationId xmlns:a16="http://schemas.microsoft.com/office/drawing/2014/main" id="{68B64771-8D4F-4EE8-67E3-01EE10DADE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F79FBE9-A3BD-EFDA-520D-BD42E3376EF1}"/>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960855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DABA75-89B0-9A4A-2748-33764CE551EB}"/>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3" name="Footer Placeholder 2">
            <a:extLst>
              <a:ext uri="{FF2B5EF4-FFF2-40B4-BE49-F238E27FC236}">
                <a16:creationId xmlns:a16="http://schemas.microsoft.com/office/drawing/2014/main" id="{EF0C0537-03E0-C349-BD2C-CFEC2F79C9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B3D10B-6E79-6622-CBD6-9A9256A25054}"/>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2961994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61D26-B92F-83FC-B6DA-4206D66C2B5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F9709C7-1F35-AF42-CC58-5E8D043261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881C0E2-8248-281F-6049-FBC6C269E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55E737-D444-200E-D954-9EFE642144DE}"/>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6" name="Footer Placeholder 5">
            <a:extLst>
              <a:ext uri="{FF2B5EF4-FFF2-40B4-BE49-F238E27FC236}">
                <a16:creationId xmlns:a16="http://schemas.microsoft.com/office/drawing/2014/main" id="{00E6235E-FC8D-6B00-49B1-47D1BB3C81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D558AD-9BDD-2503-C72E-A52690C0049B}"/>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2750861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A7F16-252F-5DD5-EBAA-B5D50BBD959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9550668-D011-A0A4-4CFA-75C98FB9ED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A5593D-AAE6-9DD4-1932-C1CE0F2A06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C8BA5F9-8CCA-1560-2D9F-5001594A93F8}"/>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6" name="Footer Placeholder 5">
            <a:extLst>
              <a:ext uri="{FF2B5EF4-FFF2-40B4-BE49-F238E27FC236}">
                <a16:creationId xmlns:a16="http://schemas.microsoft.com/office/drawing/2014/main" id="{B0EACA4B-F1E9-EF10-E0A4-703DD80C7E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B01456-0865-C80C-47FF-ACD0CDDA59DD}"/>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276368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C0842-2AC5-AE7D-8726-0829A6B64E4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FDACCA6-B673-7C45-8B51-1A334E074E0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ADC1C52-E7FC-A8AF-62FA-856B45361B92}"/>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5" name="Footer Placeholder 4">
            <a:extLst>
              <a:ext uri="{FF2B5EF4-FFF2-40B4-BE49-F238E27FC236}">
                <a16:creationId xmlns:a16="http://schemas.microsoft.com/office/drawing/2014/main" id="{2B9342C6-6A35-2A1D-2C47-8BF6C0C026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CDC90D-1C79-4652-CA0F-D6C2CBE257E3}"/>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238114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4132F4-127F-7718-31D4-11F97C8FF1C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C3C99CC-BF73-653F-1C54-3BB5E08BEFE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D6DF1C0-0050-E7AD-7B60-11DF25C96FA2}"/>
              </a:ext>
            </a:extLst>
          </p:cNvPr>
          <p:cNvSpPr>
            <a:spLocks noGrp="1"/>
          </p:cNvSpPr>
          <p:nvPr>
            <p:ph type="dt" sz="half" idx="10"/>
          </p:nvPr>
        </p:nvSpPr>
        <p:spPr/>
        <p:txBody>
          <a:bodyPr/>
          <a:lstStyle/>
          <a:p>
            <a:fld id="{4FE33678-D7F4-5B40-86C3-B9B5D68085F5}" type="datetimeFigureOut">
              <a:rPr lang="en-GB" smtClean="0"/>
              <a:t>11/02/2025</a:t>
            </a:fld>
            <a:endParaRPr lang="en-GB"/>
          </a:p>
        </p:txBody>
      </p:sp>
      <p:sp>
        <p:nvSpPr>
          <p:cNvPr id="5" name="Footer Placeholder 4">
            <a:extLst>
              <a:ext uri="{FF2B5EF4-FFF2-40B4-BE49-F238E27FC236}">
                <a16:creationId xmlns:a16="http://schemas.microsoft.com/office/drawing/2014/main" id="{D620FD19-5295-767E-A1E4-A4E7281B48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C97416-6BF5-A13F-C389-82BC8C1B34E1}"/>
              </a:ext>
            </a:extLst>
          </p:cNvPr>
          <p:cNvSpPr>
            <a:spLocks noGrp="1"/>
          </p:cNvSpPr>
          <p:nvPr>
            <p:ph type="sldNum" sz="quarter" idx="12"/>
          </p:nvPr>
        </p:nvSpPr>
        <p:spPr/>
        <p:txBody>
          <a:bodyPr/>
          <a:lstStyle/>
          <a:p>
            <a:fld id="{C8013EA4-D228-1D43-AA66-044541A2CE7C}" type="slidenum">
              <a:rPr lang="en-GB" smtClean="0"/>
              <a:t>‹#›</a:t>
            </a:fld>
            <a:endParaRPr lang="en-GB"/>
          </a:p>
        </p:txBody>
      </p:sp>
    </p:spTree>
    <p:extLst>
      <p:ext uri="{BB962C8B-B14F-4D97-AF65-F5344CB8AC3E}">
        <p14:creationId xmlns:p14="http://schemas.microsoft.com/office/powerpoint/2010/main" val="4139808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89C024-1D54-E77E-845B-F8E364303E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D4DA5CD-38E9-C987-50A4-D9CC9E357C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E448901-8590-EDF8-417A-483D61E320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FE33678-D7F4-5B40-86C3-B9B5D68085F5}" type="datetimeFigureOut">
              <a:rPr lang="en-GB" smtClean="0"/>
              <a:t>11/02/2025</a:t>
            </a:fld>
            <a:endParaRPr lang="en-GB"/>
          </a:p>
        </p:txBody>
      </p:sp>
      <p:sp>
        <p:nvSpPr>
          <p:cNvPr id="5" name="Footer Placeholder 4">
            <a:extLst>
              <a:ext uri="{FF2B5EF4-FFF2-40B4-BE49-F238E27FC236}">
                <a16:creationId xmlns:a16="http://schemas.microsoft.com/office/drawing/2014/main" id="{CE42E131-4405-4E27-19CB-C761FCEA33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F025EFA-1ED3-1D44-7071-47A93E1553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8013EA4-D228-1D43-AA66-044541A2CE7C}" type="slidenum">
              <a:rPr lang="en-GB" smtClean="0"/>
              <a:t>‹#›</a:t>
            </a:fld>
            <a:endParaRPr lang="en-GB"/>
          </a:p>
        </p:txBody>
      </p:sp>
    </p:spTree>
    <p:extLst>
      <p:ext uri="{BB962C8B-B14F-4D97-AF65-F5344CB8AC3E}">
        <p14:creationId xmlns:p14="http://schemas.microsoft.com/office/powerpoint/2010/main" val="11275530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hyperlink" Target="https://saferinternet.org.uk/online-issue/parental-controls" TargetMode="Externa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hyperlink" Target="https://stopthinkfraud.campaign.gov.uk/how-to-spot-fraud/recognise-the-tactics/" TargetMode="Externa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internetmatters.org/parental-controls/?paged=1"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een and white background&#10;&#10;Description automatically generated">
            <a:extLst>
              <a:ext uri="{FF2B5EF4-FFF2-40B4-BE49-F238E27FC236}">
                <a16:creationId xmlns:a16="http://schemas.microsoft.com/office/drawing/2014/main" id="{B561BAD3-5F2B-595B-C50F-0F67244200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84B16E6D-3BBD-0326-7E8C-7B7D731ECC9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 y="642391"/>
            <a:ext cx="12191998" cy="6855478"/>
          </a:xfrm>
          <a:prstGeom prst="rect">
            <a:avLst/>
          </a:prstGeom>
        </p:spPr>
      </p:pic>
      <p:sp>
        <p:nvSpPr>
          <p:cNvPr id="2" name="TextBox 1">
            <a:extLst>
              <a:ext uri="{FF2B5EF4-FFF2-40B4-BE49-F238E27FC236}">
                <a16:creationId xmlns:a16="http://schemas.microsoft.com/office/drawing/2014/main" id="{1A273D1F-D190-84DD-4AA9-E429898C39EB}"/>
              </a:ext>
            </a:extLst>
          </p:cNvPr>
          <p:cNvSpPr txBox="1"/>
          <p:nvPr/>
        </p:nvSpPr>
        <p:spPr>
          <a:xfrm>
            <a:off x="546539" y="115613"/>
            <a:ext cx="11298620" cy="966952"/>
          </a:xfrm>
          <a:prstGeom prst="rect">
            <a:avLst/>
          </a:prstGeom>
          <a:solidFill>
            <a:schemeClr val="bg1"/>
          </a:solidFill>
        </p:spPr>
        <p:txBody>
          <a:bodyPr wrap="square" rtlCol="0">
            <a:spAutoFit/>
          </a:bodyPr>
          <a:lstStyle/>
          <a:p>
            <a:endParaRPr lang="en-GB" dirty="0"/>
          </a:p>
        </p:txBody>
      </p:sp>
      <p:pic>
        <p:nvPicPr>
          <p:cNvPr id="11" name="Picture 10" descr="A black screen with orange and white text&#10;&#10;Description automatically generated">
            <a:extLst>
              <a:ext uri="{FF2B5EF4-FFF2-40B4-BE49-F238E27FC236}">
                <a16:creationId xmlns:a16="http://schemas.microsoft.com/office/drawing/2014/main" id="{474C52E3-97D8-BC59-6403-1D657B107E2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89186" y="0"/>
            <a:ext cx="12192000" cy="6855479"/>
          </a:xfrm>
          <a:prstGeom prst="rect">
            <a:avLst/>
          </a:prstGeom>
        </p:spPr>
      </p:pic>
      <p:pic>
        <p:nvPicPr>
          <p:cNvPr id="13" name="Picture 12" descr="A screenshot of a computer screen&#10;&#10;Description automatically generated">
            <a:extLst>
              <a:ext uri="{FF2B5EF4-FFF2-40B4-BE49-F238E27FC236}">
                <a16:creationId xmlns:a16="http://schemas.microsoft.com/office/drawing/2014/main" id="{9FAA05C6-E412-05CE-E6FE-59FDA663B81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15008" y="0"/>
            <a:ext cx="12194242" cy="6856740"/>
          </a:xfrm>
          <a:prstGeom prst="rect">
            <a:avLst/>
          </a:prstGeom>
        </p:spPr>
      </p:pic>
      <p:sp>
        <p:nvSpPr>
          <p:cNvPr id="3" name="TextBox 2">
            <a:extLst>
              <a:ext uri="{FF2B5EF4-FFF2-40B4-BE49-F238E27FC236}">
                <a16:creationId xmlns:a16="http://schemas.microsoft.com/office/drawing/2014/main" id="{45F3A046-4E75-333B-42D4-28816E4D2211}"/>
              </a:ext>
            </a:extLst>
          </p:cNvPr>
          <p:cNvSpPr txBox="1"/>
          <p:nvPr/>
        </p:nvSpPr>
        <p:spPr>
          <a:xfrm>
            <a:off x="683173" y="283779"/>
            <a:ext cx="4315669" cy="584775"/>
          </a:xfrm>
          <a:prstGeom prst="rect">
            <a:avLst/>
          </a:prstGeom>
          <a:noFill/>
        </p:spPr>
        <p:txBody>
          <a:bodyPr wrap="none" rtlCol="0">
            <a:spAutoFit/>
          </a:bodyPr>
          <a:lstStyle/>
          <a:p>
            <a:r>
              <a:rPr lang="en-GB" sz="3200" dirty="0"/>
              <a:t>Safer Internet Day 2025</a:t>
            </a:r>
          </a:p>
        </p:txBody>
      </p:sp>
    </p:spTree>
    <p:extLst>
      <p:ext uri="{BB962C8B-B14F-4D97-AF65-F5344CB8AC3E}">
        <p14:creationId xmlns:p14="http://schemas.microsoft.com/office/powerpoint/2010/main" val="4137037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8744A-F35F-B0F1-E3E0-F4AE21829583}"/>
            </a:ext>
          </a:extLst>
        </p:cNvPr>
        <p:cNvGrpSpPr/>
        <p:nvPr/>
      </p:nvGrpSpPr>
      <p:grpSpPr>
        <a:xfrm>
          <a:off x="0" y="0"/>
          <a:ext cx="0" cy="0"/>
          <a:chOff x="0" y="0"/>
          <a:chExt cx="0" cy="0"/>
        </a:xfrm>
      </p:grpSpPr>
      <p:pic>
        <p:nvPicPr>
          <p:cNvPr id="3" name="Picture 2" descr="A green and white wavy lines&#10;&#10;Description automatically generated">
            <a:extLst>
              <a:ext uri="{FF2B5EF4-FFF2-40B4-BE49-F238E27FC236}">
                <a16:creationId xmlns:a16="http://schemas.microsoft.com/office/drawing/2014/main" id="{AD38BED4-F664-D6D0-6482-1DB466ACDF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screen shot of a computer&#10;&#10;Description automatically generated">
            <a:extLst>
              <a:ext uri="{FF2B5EF4-FFF2-40B4-BE49-F238E27FC236}">
                <a16:creationId xmlns:a16="http://schemas.microsoft.com/office/drawing/2014/main" id="{F008960A-156C-E888-3FE8-3CDDF5DD8373}"/>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44162" y="395848"/>
            <a:ext cx="11805631" cy="5854262"/>
          </a:xfrm>
          <a:prstGeom prst="rect">
            <a:avLst/>
          </a:prstGeom>
        </p:spPr>
      </p:pic>
      <p:sp>
        <p:nvSpPr>
          <p:cNvPr id="4" name="TextBox 3">
            <a:extLst>
              <a:ext uri="{FF2B5EF4-FFF2-40B4-BE49-F238E27FC236}">
                <a16:creationId xmlns:a16="http://schemas.microsoft.com/office/drawing/2014/main" id="{126DD7DC-39DE-C806-0923-4B49397E027B}"/>
              </a:ext>
            </a:extLst>
          </p:cNvPr>
          <p:cNvSpPr txBox="1"/>
          <p:nvPr/>
        </p:nvSpPr>
        <p:spPr>
          <a:xfrm>
            <a:off x="882869" y="1671145"/>
            <a:ext cx="9837683" cy="4524315"/>
          </a:xfrm>
          <a:prstGeom prst="rect">
            <a:avLst/>
          </a:prstGeom>
          <a:noFill/>
        </p:spPr>
        <p:txBody>
          <a:bodyPr wrap="square" rtlCol="0">
            <a:spAutoFit/>
          </a:bodyPr>
          <a:lstStyle/>
          <a:p>
            <a:endParaRPr lang="en-GB" dirty="0"/>
          </a:p>
          <a:p>
            <a:r>
              <a:rPr lang="en-GB" sz="2400" dirty="0"/>
              <a:t>What are the signs of a scam?</a:t>
            </a:r>
          </a:p>
          <a:p>
            <a:endParaRPr lang="en-GB" sz="2400" dirty="0"/>
          </a:p>
          <a:p>
            <a:r>
              <a:rPr lang="en-GB" sz="2400" dirty="0"/>
              <a:t>Is the information reliable?  </a:t>
            </a:r>
          </a:p>
          <a:p>
            <a:endParaRPr lang="en-GB" sz="2400" dirty="0"/>
          </a:p>
          <a:p>
            <a:r>
              <a:rPr lang="en-GB" sz="2400" dirty="0"/>
              <a:t>How can I protect myself from scams?</a:t>
            </a:r>
          </a:p>
          <a:p>
            <a:endParaRPr lang="en-GB" sz="2400" dirty="0"/>
          </a:p>
          <a:p>
            <a:r>
              <a:rPr lang="en-GB" sz="2400" dirty="0"/>
              <a:t>What can I do if I am unsure/think I’ve been scammed? </a:t>
            </a:r>
          </a:p>
          <a:p>
            <a:endParaRPr lang="en-GB" sz="2400" dirty="0"/>
          </a:p>
          <a:p>
            <a:r>
              <a:rPr lang="en-GB" sz="2400" dirty="0"/>
              <a:t>Top tips </a:t>
            </a:r>
            <a:r>
              <a:rPr lang="en-GB" sz="2400"/>
              <a:t>for adults</a:t>
            </a:r>
            <a:endParaRPr lang="en-GB" sz="2400" dirty="0"/>
          </a:p>
          <a:p>
            <a:endParaRPr lang="en-GB" dirty="0"/>
          </a:p>
          <a:p>
            <a:endParaRPr lang="en-GB" dirty="0"/>
          </a:p>
          <a:p>
            <a:endParaRPr lang="en-GB" dirty="0"/>
          </a:p>
        </p:txBody>
      </p:sp>
      <p:sp>
        <p:nvSpPr>
          <p:cNvPr id="2" name="TextBox 1">
            <a:extLst>
              <a:ext uri="{FF2B5EF4-FFF2-40B4-BE49-F238E27FC236}">
                <a16:creationId xmlns:a16="http://schemas.microsoft.com/office/drawing/2014/main" id="{92A98398-3FD2-4694-B4BC-7240E2BFDCD5}"/>
              </a:ext>
            </a:extLst>
          </p:cNvPr>
          <p:cNvSpPr txBox="1"/>
          <p:nvPr/>
        </p:nvSpPr>
        <p:spPr>
          <a:xfrm>
            <a:off x="4719143" y="546539"/>
            <a:ext cx="5749159" cy="707886"/>
          </a:xfrm>
          <a:prstGeom prst="rect">
            <a:avLst/>
          </a:prstGeom>
          <a:noFill/>
        </p:spPr>
        <p:txBody>
          <a:bodyPr wrap="square" rtlCol="0">
            <a:spAutoFit/>
          </a:bodyPr>
          <a:lstStyle/>
          <a:p>
            <a:r>
              <a:rPr lang="en-GB" sz="4000" b="1" dirty="0"/>
              <a:t>AIMS</a:t>
            </a:r>
          </a:p>
        </p:txBody>
      </p:sp>
    </p:spTree>
    <p:extLst>
      <p:ext uri="{BB962C8B-B14F-4D97-AF65-F5344CB8AC3E}">
        <p14:creationId xmlns:p14="http://schemas.microsoft.com/office/powerpoint/2010/main" val="4018790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9995A-5F69-E9CF-9A16-B96A71385BD3}"/>
            </a:ext>
          </a:extLst>
        </p:cNvPr>
        <p:cNvGrpSpPr/>
        <p:nvPr/>
      </p:nvGrpSpPr>
      <p:grpSpPr>
        <a:xfrm>
          <a:off x="0" y="0"/>
          <a:ext cx="0" cy="0"/>
          <a:chOff x="0" y="0"/>
          <a:chExt cx="0" cy="0"/>
        </a:xfrm>
      </p:grpSpPr>
      <p:pic>
        <p:nvPicPr>
          <p:cNvPr id="3" name="Picture 2" descr="A green and white wavy lines&#10;&#10;Description automatically generated">
            <a:extLst>
              <a:ext uri="{FF2B5EF4-FFF2-40B4-BE49-F238E27FC236}">
                <a16:creationId xmlns:a16="http://schemas.microsoft.com/office/drawing/2014/main" id="{C3CFC712-1E81-79EF-2186-9D56D0B6865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FEDCD128-AFC5-D885-C652-6D5739376888}"/>
              </a:ext>
            </a:extLst>
          </p:cNvPr>
          <p:cNvGrpSpPr/>
          <p:nvPr/>
        </p:nvGrpSpPr>
        <p:grpSpPr>
          <a:xfrm>
            <a:off x="2263366" y="1376126"/>
            <a:ext cx="7704499" cy="3820563"/>
            <a:chOff x="2263366" y="1376126"/>
            <a:chExt cx="7704499" cy="3820563"/>
          </a:xfrm>
        </p:grpSpPr>
        <p:pic>
          <p:nvPicPr>
            <p:cNvPr id="5" name="Picture 4" descr="A screen shot of a computer&#10;&#10;Description automatically generated">
              <a:extLst>
                <a:ext uri="{FF2B5EF4-FFF2-40B4-BE49-F238E27FC236}">
                  <a16:creationId xmlns:a16="http://schemas.microsoft.com/office/drawing/2014/main" id="{C0918403-4048-74CC-419C-67FF6FF5605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263366" y="1376126"/>
              <a:ext cx="7704499" cy="3820563"/>
            </a:xfrm>
            <a:prstGeom prst="rect">
              <a:avLst/>
            </a:prstGeom>
          </p:spPr>
        </p:pic>
        <p:pic>
          <p:nvPicPr>
            <p:cNvPr id="9" name="Picture 8" descr="A black background with a black square&#10;&#10;Description automatically generated with medium confidence">
              <a:extLst>
                <a:ext uri="{FF2B5EF4-FFF2-40B4-BE49-F238E27FC236}">
                  <a16:creationId xmlns:a16="http://schemas.microsoft.com/office/drawing/2014/main" id="{F123AB61-DDD6-2996-F3F9-D401D52C580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453489" y="2127564"/>
              <a:ext cx="7342362" cy="2879002"/>
            </a:xfrm>
            <a:prstGeom prst="rect">
              <a:avLst/>
            </a:prstGeom>
          </p:spPr>
        </p:pic>
      </p:grpSp>
    </p:spTree>
    <p:extLst>
      <p:ext uri="{BB962C8B-B14F-4D97-AF65-F5344CB8AC3E}">
        <p14:creationId xmlns:p14="http://schemas.microsoft.com/office/powerpoint/2010/main" val="3025143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70A4E-E8F9-8C08-1665-A539D0D6DE33}"/>
            </a:ext>
          </a:extLst>
        </p:cNvPr>
        <p:cNvGrpSpPr/>
        <p:nvPr/>
      </p:nvGrpSpPr>
      <p:grpSpPr>
        <a:xfrm>
          <a:off x="0" y="0"/>
          <a:ext cx="0" cy="0"/>
          <a:chOff x="0" y="0"/>
          <a:chExt cx="0" cy="0"/>
        </a:xfrm>
      </p:grpSpPr>
      <p:pic>
        <p:nvPicPr>
          <p:cNvPr id="3" name="Picture 2" descr="A green and white wavy pattern&#10;&#10;Description automatically generated">
            <a:extLst>
              <a:ext uri="{FF2B5EF4-FFF2-40B4-BE49-F238E27FC236}">
                <a16:creationId xmlns:a16="http://schemas.microsoft.com/office/drawing/2014/main" id="{817EC974-EB00-283E-15AD-DF29F5B3E4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A7E1BE07-3562-0504-CF44-665C54AA58AE}"/>
              </a:ext>
            </a:extLst>
          </p:cNvPr>
          <p:cNvGrpSpPr/>
          <p:nvPr/>
        </p:nvGrpSpPr>
        <p:grpSpPr>
          <a:xfrm>
            <a:off x="-1" y="1260"/>
            <a:ext cx="12192001" cy="6855480"/>
            <a:chOff x="-1" y="1260"/>
            <a:chExt cx="12192001" cy="6855480"/>
          </a:xfrm>
        </p:grpSpPr>
        <p:pic>
          <p:nvPicPr>
            <p:cNvPr id="5" name="Picture 4" descr="A white rectangular frame with black border&#10;&#10;Description automatically generated">
              <a:extLst>
                <a:ext uri="{FF2B5EF4-FFF2-40B4-BE49-F238E27FC236}">
                  <a16:creationId xmlns:a16="http://schemas.microsoft.com/office/drawing/2014/main" id="{3A8BD9D6-F10E-751A-B87D-2401B8ECE1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7" name="Picture 6" descr="A black background with a black square&#10;&#10;Description automatically generated with medium confidence">
              <a:extLst>
                <a:ext uri="{FF2B5EF4-FFF2-40B4-BE49-F238E27FC236}">
                  <a16:creationId xmlns:a16="http://schemas.microsoft.com/office/drawing/2014/main" id="{9D36C351-4C82-84BA-6224-2B84C5D688CB}"/>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88062" y="1122630"/>
              <a:ext cx="10836999" cy="5187635"/>
            </a:xfrm>
            <a:prstGeom prst="rect">
              <a:avLst/>
            </a:prstGeom>
          </p:spPr>
        </p:pic>
      </p:grpSp>
    </p:spTree>
    <p:extLst>
      <p:ext uri="{BB962C8B-B14F-4D97-AF65-F5344CB8AC3E}">
        <p14:creationId xmlns:p14="http://schemas.microsoft.com/office/powerpoint/2010/main" val="3362694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78056-CE92-2BCA-4BCC-AAC2B1FB6BA2}"/>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92F1D4B6-3B30-47A8-B525-249C14F2F4F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2" name="Picture 1" descr="A screenshot of a game&#10;&#10;Description automatically generated">
            <a:extLst>
              <a:ext uri="{FF2B5EF4-FFF2-40B4-BE49-F238E27FC236}">
                <a16:creationId xmlns:a16="http://schemas.microsoft.com/office/drawing/2014/main" id="{26EA0128-5DF3-3523-286C-2D617E370CC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4405" y="0"/>
            <a:ext cx="12192000" cy="6855479"/>
          </a:xfrm>
          <a:prstGeom prst="rect">
            <a:avLst/>
          </a:prstGeom>
        </p:spPr>
      </p:pic>
    </p:spTree>
    <p:extLst>
      <p:ext uri="{BB962C8B-B14F-4D97-AF65-F5344CB8AC3E}">
        <p14:creationId xmlns:p14="http://schemas.microsoft.com/office/powerpoint/2010/main" val="3462567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5220F5-996A-6F02-D120-19175E19126E}"/>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1553DB76-6BB4-A7D6-D710-ABE15E8AB7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screen shot of a computer screen&#10;&#10;Description automatically generated">
            <a:extLst>
              <a:ext uri="{FF2B5EF4-FFF2-40B4-BE49-F238E27FC236}">
                <a16:creationId xmlns:a16="http://schemas.microsoft.com/office/drawing/2014/main" id="{D21E63BE-4DD1-FFF8-2A63-6650C8B5BAE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black screen with text on it&#10;&#10;Description automatically generated">
            <a:extLst>
              <a:ext uri="{FF2B5EF4-FFF2-40B4-BE49-F238E27FC236}">
                <a16:creationId xmlns:a16="http://schemas.microsoft.com/office/drawing/2014/main" id="{CE4C2B86-760C-3A67-87CA-AB1BDB40788E}"/>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88064" y="5042779"/>
            <a:ext cx="10827944" cy="932508"/>
          </a:xfrm>
          <a:prstGeom prst="rect">
            <a:avLst/>
          </a:prstGeom>
        </p:spPr>
      </p:pic>
      <p:pic>
        <p:nvPicPr>
          <p:cNvPr id="2" name="Picture 1" descr="A black screen with text on it&#10;&#10;Description automatically generated">
            <a:extLst>
              <a:ext uri="{FF2B5EF4-FFF2-40B4-BE49-F238E27FC236}">
                <a16:creationId xmlns:a16="http://schemas.microsoft.com/office/drawing/2014/main" id="{589B4B96-5F14-8666-3F0E-643CCA2ED413}"/>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688063" y="3883936"/>
            <a:ext cx="10815874" cy="1158843"/>
          </a:xfrm>
          <a:prstGeom prst="rect">
            <a:avLst/>
          </a:prstGeom>
        </p:spPr>
      </p:pic>
      <p:pic>
        <p:nvPicPr>
          <p:cNvPr id="4" name="Picture 3" descr="A black screen with text on it&#10;&#10;Description automatically generated">
            <a:extLst>
              <a:ext uri="{FF2B5EF4-FFF2-40B4-BE49-F238E27FC236}">
                <a16:creationId xmlns:a16="http://schemas.microsoft.com/office/drawing/2014/main" id="{633AAEB6-5BD0-626A-B759-25533B5C2A2F}"/>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675992" y="2607396"/>
            <a:ext cx="10827945" cy="1276541"/>
          </a:xfrm>
          <a:prstGeom prst="rect">
            <a:avLst/>
          </a:prstGeom>
        </p:spPr>
      </p:pic>
      <p:pic>
        <p:nvPicPr>
          <p:cNvPr id="6" name="Picture 5" descr="A black screen with text on it&#10;&#10;Description automatically generated">
            <a:extLst>
              <a:ext uri="{FF2B5EF4-FFF2-40B4-BE49-F238E27FC236}">
                <a16:creationId xmlns:a16="http://schemas.microsoft.com/office/drawing/2014/main" id="{47BB49F0-3D4C-6CEC-DDC4-FA7B67C2FF01}"/>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688063" y="1439500"/>
            <a:ext cx="10827945" cy="1167897"/>
          </a:xfrm>
          <a:prstGeom prst="rect">
            <a:avLst/>
          </a:prstGeom>
        </p:spPr>
      </p:pic>
    </p:spTree>
    <p:extLst>
      <p:ext uri="{BB962C8B-B14F-4D97-AF65-F5344CB8AC3E}">
        <p14:creationId xmlns:p14="http://schemas.microsoft.com/office/powerpoint/2010/main" val="168721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06D21-3542-49A2-8693-4DEBB65251B7}"/>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37B0389C-1FDD-3A37-F95B-4D2658F461D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BC7528F6-CE60-749E-5CD0-A0CC148B96A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311107" y="1242946"/>
            <a:ext cx="7676445" cy="3759200"/>
          </a:xfrm>
          <a:prstGeom prst="rect">
            <a:avLst/>
          </a:prstGeom>
        </p:spPr>
      </p:pic>
      <p:sp>
        <p:nvSpPr>
          <p:cNvPr id="4" name="TextBox 3">
            <a:extLst>
              <a:ext uri="{FF2B5EF4-FFF2-40B4-BE49-F238E27FC236}">
                <a16:creationId xmlns:a16="http://schemas.microsoft.com/office/drawing/2014/main" id="{C93FFFDD-640D-B504-0799-42A8664B4DD4}"/>
              </a:ext>
            </a:extLst>
          </p:cNvPr>
          <p:cNvSpPr txBox="1"/>
          <p:nvPr/>
        </p:nvSpPr>
        <p:spPr>
          <a:xfrm>
            <a:off x="3016470" y="2900855"/>
            <a:ext cx="6926317" cy="707886"/>
          </a:xfrm>
          <a:prstGeom prst="rect">
            <a:avLst/>
          </a:prstGeom>
          <a:noFill/>
        </p:spPr>
        <p:txBody>
          <a:bodyPr wrap="square" rtlCol="0">
            <a:spAutoFit/>
          </a:bodyPr>
          <a:lstStyle/>
          <a:p>
            <a:r>
              <a:rPr lang="en-GB" sz="4000" b="1" dirty="0"/>
              <a:t>How can I protect myself?</a:t>
            </a:r>
          </a:p>
        </p:txBody>
      </p:sp>
    </p:spTree>
    <p:extLst>
      <p:ext uri="{BB962C8B-B14F-4D97-AF65-F5344CB8AC3E}">
        <p14:creationId xmlns:p14="http://schemas.microsoft.com/office/powerpoint/2010/main" val="2821390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2AF60-AB6C-D174-2001-C3ED0AEDB145}"/>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2BB2F4A6-347F-B966-6EDA-963976E4FBE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D41C5F52-D413-815A-D0F6-FEF6927F0B86}"/>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790439" y="1103586"/>
            <a:ext cx="8197113" cy="4014174"/>
          </a:xfrm>
          <a:prstGeom prst="rect">
            <a:avLst/>
          </a:prstGeom>
        </p:spPr>
      </p:pic>
      <p:sp>
        <p:nvSpPr>
          <p:cNvPr id="4" name="TextBox 3">
            <a:extLst>
              <a:ext uri="{FF2B5EF4-FFF2-40B4-BE49-F238E27FC236}">
                <a16:creationId xmlns:a16="http://schemas.microsoft.com/office/drawing/2014/main" id="{CACB9000-46A8-7F46-3D1D-4C5C6590BFCC}"/>
              </a:ext>
            </a:extLst>
          </p:cNvPr>
          <p:cNvSpPr txBox="1"/>
          <p:nvPr/>
        </p:nvSpPr>
        <p:spPr>
          <a:xfrm>
            <a:off x="2133601" y="2900855"/>
            <a:ext cx="7535918" cy="1323439"/>
          </a:xfrm>
          <a:prstGeom prst="rect">
            <a:avLst/>
          </a:prstGeom>
          <a:noFill/>
        </p:spPr>
        <p:txBody>
          <a:bodyPr wrap="square" rtlCol="0">
            <a:spAutoFit/>
          </a:bodyPr>
          <a:lstStyle/>
          <a:p>
            <a:pPr algn="ctr"/>
            <a:r>
              <a:rPr lang="en-GB" sz="4000" b="1" dirty="0"/>
              <a:t>Tell a trusted adult if something isn’t right</a:t>
            </a:r>
          </a:p>
        </p:txBody>
      </p:sp>
    </p:spTree>
    <p:extLst>
      <p:ext uri="{BB962C8B-B14F-4D97-AF65-F5344CB8AC3E}">
        <p14:creationId xmlns:p14="http://schemas.microsoft.com/office/powerpoint/2010/main" val="3557073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C8DBA-FA1A-DAA4-CC7F-8D25FBE138DA}"/>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06812E3F-FFFF-8C83-8ABD-DBCD39E5E9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91737D23-D713-234A-5C23-A4A0A0FDD586}"/>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790439" y="1103586"/>
            <a:ext cx="8197113" cy="4014174"/>
          </a:xfrm>
          <a:prstGeom prst="rect">
            <a:avLst/>
          </a:prstGeom>
        </p:spPr>
      </p:pic>
      <p:sp>
        <p:nvSpPr>
          <p:cNvPr id="4" name="TextBox 3">
            <a:extLst>
              <a:ext uri="{FF2B5EF4-FFF2-40B4-BE49-F238E27FC236}">
                <a16:creationId xmlns:a16="http://schemas.microsoft.com/office/drawing/2014/main" id="{38DE68B0-9423-EBE4-A8D9-61D57E94C544}"/>
              </a:ext>
            </a:extLst>
          </p:cNvPr>
          <p:cNvSpPr txBox="1"/>
          <p:nvPr/>
        </p:nvSpPr>
        <p:spPr>
          <a:xfrm>
            <a:off x="2133601" y="2900855"/>
            <a:ext cx="7535918" cy="707886"/>
          </a:xfrm>
          <a:prstGeom prst="rect">
            <a:avLst/>
          </a:prstGeom>
          <a:noFill/>
        </p:spPr>
        <p:txBody>
          <a:bodyPr wrap="square" rtlCol="0">
            <a:spAutoFit/>
          </a:bodyPr>
          <a:lstStyle/>
          <a:p>
            <a:pPr algn="ctr"/>
            <a:r>
              <a:rPr lang="en-GB" sz="4000" b="1" dirty="0"/>
              <a:t>Look for the signs of a scam.</a:t>
            </a:r>
          </a:p>
        </p:txBody>
      </p:sp>
    </p:spTree>
    <p:extLst>
      <p:ext uri="{BB962C8B-B14F-4D97-AF65-F5344CB8AC3E}">
        <p14:creationId xmlns:p14="http://schemas.microsoft.com/office/powerpoint/2010/main" val="1264461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7195E-8A81-F2D8-5B84-9212183F458E}"/>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F9207518-60C8-52BB-9F65-12A77D23E46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CCB1D11A-6005-E66D-FB9A-120CB6C87A34}"/>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311107" y="1242946"/>
            <a:ext cx="7676445" cy="3759200"/>
          </a:xfrm>
          <a:prstGeom prst="rect">
            <a:avLst/>
          </a:prstGeom>
        </p:spPr>
      </p:pic>
      <p:sp>
        <p:nvSpPr>
          <p:cNvPr id="4" name="TextBox 3">
            <a:extLst>
              <a:ext uri="{FF2B5EF4-FFF2-40B4-BE49-F238E27FC236}">
                <a16:creationId xmlns:a16="http://schemas.microsoft.com/office/drawing/2014/main" id="{7497602E-C5B6-D315-3ECC-206FE485D299}"/>
              </a:ext>
            </a:extLst>
          </p:cNvPr>
          <p:cNvSpPr txBox="1"/>
          <p:nvPr/>
        </p:nvSpPr>
        <p:spPr>
          <a:xfrm>
            <a:off x="2743201" y="2900855"/>
            <a:ext cx="6926317" cy="707886"/>
          </a:xfrm>
          <a:prstGeom prst="rect">
            <a:avLst/>
          </a:prstGeom>
          <a:noFill/>
        </p:spPr>
        <p:txBody>
          <a:bodyPr wrap="square" rtlCol="0">
            <a:spAutoFit/>
          </a:bodyPr>
          <a:lstStyle/>
          <a:p>
            <a:r>
              <a:rPr lang="en-GB" sz="4000" b="1" dirty="0"/>
              <a:t>Protect personal information</a:t>
            </a:r>
          </a:p>
        </p:txBody>
      </p:sp>
    </p:spTree>
    <p:extLst>
      <p:ext uri="{BB962C8B-B14F-4D97-AF65-F5344CB8AC3E}">
        <p14:creationId xmlns:p14="http://schemas.microsoft.com/office/powerpoint/2010/main" val="892486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1DD00-07D6-B0EB-D29F-AD5240F29241}"/>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32359010-B3B3-AED8-4045-5D9BBEC6BAE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white rectangular frame with black border&#10;&#10;Description automatically generated">
            <a:extLst>
              <a:ext uri="{FF2B5EF4-FFF2-40B4-BE49-F238E27FC236}">
                <a16:creationId xmlns:a16="http://schemas.microsoft.com/office/drawing/2014/main" id="{8E4CA706-DC27-98F3-4CBA-16A344D7CA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computer screen with a yellow sticky note&#10;&#10;Description automatically generated">
            <a:extLst>
              <a:ext uri="{FF2B5EF4-FFF2-40B4-BE49-F238E27FC236}">
                <a16:creationId xmlns:a16="http://schemas.microsoft.com/office/drawing/2014/main" id="{BF8AB738-489E-F2D9-84F4-0EF4F5BA1BE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Tree>
    <p:extLst>
      <p:ext uri="{BB962C8B-B14F-4D97-AF65-F5344CB8AC3E}">
        <p14:creationId xmlns:p14="http://schemas.microsoft.com/office/powerpoint/2010/main" val="2826920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E4ADD-7F0E-DCEE-D63A-E91B83584A8E}"/>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0E9B9B6A-978B-0B4C-AC13-BABFDD53973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white rectangular frame with black border&#10;&#10;Description automatically generated">
            <a:extLst>
              <a:ext uri="{FF2B5EF4-FFF2-40B4-BE49-F238E27FC236}">
                <a16:creationId xmlns:a16="http://schemas.microsoft.com/office/drawing/2014/main" id="{E50D10AA-BE6C-08DF-F772-96024B27DF2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computer screen with a yellow sticky note&#10;&#10;Description automatically generated">
            <a:extLst>
              <a:ext uri="{FF2B5EF4-FFF2-40B4-BE49-F238E27FC236}">
                <a16:creationId xmlns:a16="http://schemas.microsoft.com/office/drawing/2014/main" id="{7CA6F7EA-A78B-3E9D-327B-3748BF8844A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9" name="Picture 8" descr="A black background with a black square&#10;&#10;Description automatically generated with medium confidence">
            <a:extLst>
              <a:ext uri="{FF2B5EF4-FFF2-40B4-BE49-F238E27FC236}">
                <a16:creationId xmlns:a16="http://schemas.microsoft.com/office/drawing/2014/main" id="{B729CB40-0CE3-DC4C-E165-580800E801F0}"/>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0" y="1260"/>
            <a:ext cx="4244622" cy="1330829"/>
          </a:xfrm>
          <a:prstGeom prst="rect">
            <a:avLst/>
          </a:prstGeom>
        </p:spPr>
      </p:pic>
      <p:pic>
        <p:nvPicPr>
          <p:cNvPr id="11" name="Picture 10" descr="A black background with a black square&#10;&#10;Description automatically generated with medium confidence">
            <a:extLst>
              <a:ext uri="{FF2B5EF4-FFF2-40B4-BE49-F238E27FC236}">
                <a16:creationId xmlns:a16="http://schemas.microsoft.com/office/drawing/2014/main" id="{E7760AC9-3975-1E6C-5440-E59009BF6F1C}"/>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0" y="948266"/>
            <a:ext cx="2607733" cy="756355"/>
          </a:xfrm>
          <a:prstGeom prst="rect">
            <a:avLst/>
          </a:prstGeom>
        </p:spPr>
      </p:pic>
      <p:pic>
        <p:nvPicPr>
          <p:cNvPr id="2" name="Picture 1" descr="A black background with a black square&#10;&#10;Description automatically generated with medium confidence">
            <a:extLst>
              <a:ext uri="{FF2B5EF4-FFF2-40B4-BE49-F238E27FC236}">
                <a16:creationId xmlns:a16="http://schemas.microsoft.com/office/drawing/2014/main" id="{C9CBD1E1-FE8D-977F-E476-E65C03321E4A}"/>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0" y="3635022"/>
            <a:ext cx="3127022" cy="1095022"/>
          </a:xfrm>
          <a:prstGeom prst="rect">
            <a:avLst/>
          </a:prstGeom>
        </p:spPr>
      </p:pic>
      <p:pic>
        <p:nvPicPr>
          <p:cNvPr id="4" name="Picture 3" descr="A black background with a black square&#10;&#10;Description automatically generated with medium confidence">
            <a:extLst>
              <a:ext uri="{FF2B5EF4-FFF2-40B4-BE49-F238E27FC236}">
                <a16:creationId xmlns:a16="http://schemas.microsoft.com/office/drawing/2014/main" id="{F91120B1-0DA3-9A76-2D6A-3A69CDA27FE9}"/>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8116710" y="1806222"/>
            <a:ext cx="4077531" cy="1622778"/>
          </a:xfrm>
          <a:prstGeom prst="rect">
            <a:avLst/>
          </a:prstGeom>
        </p:spPr>
      </p:pic>
      <p:pic>
        <p:nvPicPr>
          <p:cNvPr id="6" name="Picture 5" descr="A black background with a black square&#10;&#10;Description automatically generated with medium confidence">
            <a:extLst>
              <a:ext uri="{FF2B5EF4-FFF2-40B4-BE49-F238E27FC236}">
                <a16:creationId xmlns:a16="http://schemas.microsoft.com/office/drawing/2014/main" id="{606BD573-8FB7-1218-3A6D-74A659AC94FD}"/>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7100710" y="0"/>
            <a:ext cx="5093531" cy="1128889"/>
          </a:xfrm>
          <a:prstGeom prst="rect">
            <a:avLst/>
          </a:prstGeom>
        </p:spPr>
      </p:pic>
      <p:pic>
        <p:nvPicPr>
          <p:cNvPr id="10" name="Picture 9" descr="A black background with a black square&#10;&#10;Description automatically generated with medium confidence">
            <a:extLst>
              <a:ext uri="{FF2B5EF4-FFF2-40B4-BE49-F238E27FC236}">
                <a16:creationId xmlns:a16="http://schemas.microsoft.com/office/drawing/2014/main" id="{9E7F0716-3FDE-E485-9CCE-4FF2EA26A6B6}"/>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0" y="1614311"/>
            <a:ext cx="3556000" cy="2257778"/>
          </a:xfrm>
          <a:prstGeom prst="rect">
            <a:avLst/>
          </a:prstGeom>
        </p:spPr>
      </p:pic>
      <p:pic>
        <p:nvPicPr>
          <p:cNvPr id="12" name="Picture 11" descr="A black background with a black square&#10;&#10;Description automatically generated with medium confidence">
            <a:extLst>
              <a:ext uri="{FF2B5EF4-FFF2-40B4-BE49-F238E27FC236}">
                <a16:creationId xmlns:a16="http://schemas.microsoft.com/office/drawing/2014/main" id="{6281811B-C3D4-28E9-F612-53A5F57E05EE}"/>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0" y="4730044"/>
            <a:ext cx="2517422" cy="1179690"/>
          </a:xfrm>
          <a:prstGeom prst="rect">
            <a:avLst/>
          </a:prstGeom>
        </p:spPr>
      </p:pic>
      <p:pic>
        <p:nvPicPr>
          <p:cNvPr id="13" name="Picture 12" descr="A black background with a black square&#10;&#10;Description automatically generated with medium confidence">
            <a:extLst>
              <a:ext uri="{FF2B5EF4-FFF2-40B4-BE49-F238E27FC236}">
                <a16:creationId xmlns:a16="http://schemas.microsoft.com/office/drawing/2014/main" id="{ECE79314-3D0C-0798-CBF3-2AEBED13B4BF}"/>
              </a:ext>
            </a:extLst>
          </p:cNvPr>
          <p:cNvPicPr>
            <a:picLocks noChangeAspect="1"/>
          </p:cNvPicPr>
          <p:nvPr/>
        </p:nvPicPr>
        <p:blipFill>
          <a:blip r:embed="rId12" cstate="screen">
            <a:extLst>
              <a:ext uri="{28A0092B-C50C-407E-A947-70E740481C1C}">
                <a14:useLocalDpi xmlns:a14="http://schemas.microsoft.com/office/drawing/2010/main"/>
              </a:ext>
            </a:extLst>
          </a:blip>
          <a:srcRect/>
          <a:stretch/>
        </p:blipFill>
        <p:spPr>
          <a:xfrm>
            <a:off x="9064980" y="3081866"/>
            <a:ext cx="3129262" cy="1873955"/>
          </a:xfrm>
          <a:prstGeom prst="rect">
            <a:avLst/>
          </a:prstGeom>
        </p:spPr>
      </p:pic>
      <p:pic>
        <p:nvPicPr>
          <p:cNvPr id="14" name="Picture 13" descr="A black background with a black square&#10;&#10;Description automatically generated with medium confidence">
            <a:extLst>
              <a:ext uri="{FF2B5EF4-FFF2-40B4-BE49-F238E27FC236}">
                <a16:creationId xmlns:a16="http://schemas.microsoft.com/office/drawing/2014/main" id="{FC9E46F1-4655-589B-93BE-9AA97BF1DFE9}"/>
              </a:ext>
            </a:extLst>
          </p:cNvPr>
          <p:cNvPicPr>
            <a:picLocks noChangeAspect="1"/>
          </p:cNvPicPr>
          <p:nvPr/>
        </p:nvPicPr>
        <p:blipFill>
          <a:blip r:embed="rId13" cstate="screen">
            <a:extLst>
              <a:ext uri="{28A0092B-C50C-407E-A947-70E740481C1C}">
                <a14:useLocalDpi xmlns:a14="http://schemas.microsoft.com/office/drawing/2010/main"/>
              </a:ext>
            </a:extLst>
          </a:blip>
          <a:srcRect/>
          <a:stretch/>
        </p:blipFill>
        <p:spPr>
          <a:xfrm>
            <a:off x="9223021" y="1128888"/>
            <a:ext cx="2968977" cy="676073"/>
          </a:xfrm>
          <a:prstGeom prst="rect">
            <a:avLst/>
          </a:prstGeom>
        </p:spPr>
      </p:pic>
    </p:spTree>
    <p:extLst>
      <p:ext uri="{BB962C8B-B14F-4D97-AF65-F5344CB8AC3E}">
        <p14:creationId xmlns:p14="http://schemas.microsoft.com/office/powerpoint/2010/main" val="378676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dissolve">
                                      <p:cBhvr>
                                        <p:cTn id="11" dur="500"/>
                                        <p:tgtEl>
                                          <p:spTgt spid="11"/>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dissolve">
                                      <p:cBhvr>
                                        <p:cTn id="15" dur="500"/>
                                        <p:tgtEl>
                                          <p:spTgt spid="10"/>
                                        </p:tgtEl>
                                      </p:cBhvr>
                                    </p:animEffect>
                                  </p:childTnLst>
                                </p:cTn>
                              </p:par>
                            </p:childTnLst>
                          </p:cTn>
                        </p:par>
                        <p:par>
                          <p:cTn id="16" fill="hold">
                            <p:stCondLst>
                              <p:cond delay="1500"/>
                            </p:stCondLst>
                            <p:childTnLst>
                              <p:par>
                                <p:cTn id="17" presetID="9"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dissolve">
                                      <p:cBhvr>
                                        <p:cTn id="19" dur="500"/>
                                        <p:tgtEl>
                                          <p:spTgt spid="2"/>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dissolve">
                                      <p:cBhvr>
                                        <p:cTn id="23" dur="500"/>
                                        <p:tgtEl>
                                          <p:spTgt spid="12"/>
                                        </p:tgtEl>
                                      </p:cBhvr>
                                    </p:animEffect>
                                  </p:childTnLst>
                                </p:cTn>
                              </p:par>
                            </p:childTnLst>
                          </p:cTn>
                        </p:par>
                        <p:par>
                          <p:cTn id="24" fill="hold">
                            <p:stCondLst>
                              <p:cond delay="2500"/>
                            </p:stCondLst>
                            <p:childTnLst>
                              <p:par>
                                <p:cTn id="25" presetID="9"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ssolve">
                                      <p:cBhvr>
                                        <p:cTn id="27" dur="500"/>
                                        <p:tgtEl>
                                          <p:spTgt spid="6"/>
                                        </p:tgtEl>
                                      </p:cBhvr>
                                    </p:animEffect>
                                  </p:childTnLst>
                                </p:cTn>
                              </p:par>
                            </p:childTnLst>
                          </p:cTn>
                        </p:par>
                        <p:par>
                          <p:cTn id="28" fill="hold">
                            <p:stCondLst>
                              <p:cond delay="3000"/>
                            </p:stCondLst>
                            <p:childTnLst>
                              <p:par>
                                <p:cTn id="29" presetID="9"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dissolve">
                                      <p:cBhvr>
                                        <p:cTn id="31" dur="500"/>
                                        <p:tgtEl>
                                          <p:spTgt spid="14"/>
                                        </p:tgtEl>
                                      </p:cBhvr>
                                    </p:animEffect>
                                  </p:childTnLst>
                                </p:cTn>
                              </p:par>
                            </p:childTnLst>
                          </p:cTn>
                        </p:par>
                        <p:par>
                          <p:cTn id="32" fill="hold">
                            <p:stCondLst>
                              <p:cond delay="3500"/>
                            </p:stCondLst>
                            <p:childTnLst>
                              <p:par>
                                <p:cTn id="33" presetID="9"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dissolve">
                                      <p:cBhvr>
                                        <p:cTn id="35" dur="500"/>
                                        <p:tgtEl>
                                          <p:spTgt spid="4"/>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dissolve">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8E7552-4A90-754F-53C5-8108E2121670}"/>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9630008B-8721-EF57-2C26-498329136E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black and white rectangle with a white background&#10;&#10;Description automatically generated">
            <a:extLst>
              <a:ext uri="{FF2B5EF4-FFF2-40B4-BE49-F238E27FC236}">
                <a16:creationId xmlns:a16="http://schemas.microsoft.com/office/drawing/2014/main" id="{580F608C-A46C-18DB-7085-F60620D64CC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10" name="Picture 9" descr="A fish on a black background&#10;&#10;Description automatically generated">
            <a:extLst>
              <a:ext uri="{FF2B5EF4-FFF2-40B4-BE49-F238E27FC236}">
                <a16:creationId xmlns:a16="http://schemas.microsoft.com/office/drawing/2014/main" id="{9BF442DD-8DCE-BE60-976B-15AEF429AAA2}"/>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917123" y="3951996"/>
            <a:ext cx="4244623" cy="1674541"/>
          </a:xfrm>
          <a:prstGeom prst="rect">
            <a:avLst/>
          </a:prstGeom>
        </p:spPr>
      </p:pic>
      <p:pic>
        <p:nvPicPr>
          <p:cNvPr id="16" name="Picture 15" descr="A white rectangular speech bubble with black text&#10;&#10;Description automatically generated">
            <a:extLst>
              <a:ext uri="{FF2B5EF4-FFF2-40B4-BE49-F238E27FC236}">
                <a16:creationId xmlns:a16="http://schemas.microsoft.com/office/drawing/2014/main" id="{A3C91A3D-F770-4F09-4814-0AE58AFB1EA1}"/>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844719" y="825646"/>
            <a:ext cx="5619625" cy="3161523"/>
          </a:xfrm>
          <a:prstGeom prst="rect">
            <a:avLst/>
          </a:prstGeom>
        </p:spPr>
      </p:pic>
      <p:pic>
        <p:nvPicPr>
          <p:cNvPr id="2" name="Picture 1" descr="A white rectangular object with black text&#10;&#10;Description automatically generated">
            <a:extLst>
              <a:ext uri="{FF2B5EF4-FFF2-40B4-BE49-F238E27FC236}">
                <a16:creationId xmlns:a16="http://schemas.microsoft.com/office/drawing/2014/main" id="{281B0FE0-3BB7-9C63-228B-8771BDBDD619}"/>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5707117" y="2831564"/>
            <a:ext cx="5653490" cy="3149601"/>
          </a:xfrm>
          <a:prstGeom prst="rect">
            <a:avLst/>
          </a:prstGeom>
        </p:spPr>
      </p:pic>
    </p:spTree>
    <p:extLst>
      <p:ext uri="{BB962C8B-B14F-4D97-AF65-F5344CB8AC3E}">
        <p14:creationId xmlns:p14="http://schemas.microsoft.com/office/powerpoint/2010/main" val="1476362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A8077-CDA5-0BDE-97CE-4671DAD82FFD}"/>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4A703793-6197-0240-A847-8B5E3EDC01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66E0F8C8-7929-8F58-E9A9-5F42635BB7D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269066" y="1411111"/>
            <a:ext cx="7676445" cy="3759200"/>
          </a:xfrm>
          <a:prstGeom prst="rect">
            <a:avLst/>
          </a:prstGeom>
        </p:spPr>
      </p:pic>
      <p:sp>
        <p:nvSpPr>
          <p:cNvPr id="4" name="TextBox 3">
            <a:extLst>
              <a:ext uri="{FF2B5EF4-FFF2-40B4-BE49-F238E27FC236}">
                <a16:creationId xmlns:a16="http://schemas.microsoft.com/office/drawing/2014/main" id="{F7E305BC-19B7-F6FB-56E5-2D94112080A2}"/>
              </a:ext>
            </a:extLst>
          </p:cNvPr>
          <p:cNvSpPr txBox="1"/>
          <p:nvPr/>
        </p:nvSpPr>
        <p:spPr>
          <a:xfrm>
            <a:off x="2543503" y="2659117"/>
            <a:ext cx="7020910" cy="2923877"/>
          </a:xfrm>
          <a:prstGeom prst="rect">
            <a:avLst/>
          </a:prstGeom>
          <a:noFill/>
        </p:spPr>
        <p:txBody>
          <a:bodyPr wrap="square" rtlCol="0">
            <a:spAutoFit/>
          </a:bodyPr>
          <a:lstStyle/>
          <a:p>
            <a:pPr algn="ctr"/>
            <a:r>
              <a:rPr lang="en-GB" sz="4400" b="1" dirty="0"/>
              <a:t>What can I do if I have been scammed?</a:t>
            </a:r>
          </a:p>
          <a:p>
            <a:endParaRPr lang="en-GB" sz="2400" dirty="0"/>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2153654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5427B-2B93-D8F8-5445-AFF652322796}"/>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2E128651-F391-290F-40FA-79FA0389866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C0EAB424-7AC4-04C3-79CA-C32FE90F8AB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269066" y="1390090"/>
            <a:ext cx="7676445" cy="3759200"/>
          </a:xfrm>
          <a:prstGeom prst="rect">
            <a:avLst/>
          </a:prstGeom>
        </p:spPr>
      </p:pic>
      <p:sp>
        <p:nvSpPr>
          <p:cNvPr id="2" name="TextBox 1">
            <a:extLst>
              <a:ext uri="{FF2B5EF4-FFF2-40B4-BE49-F238E27FC236}">
                <a16:creationId xmlns:a16="http://schemas.microsoft.com/office/drawing/2014/main" id="{214F3122-268F-CD8D-B52F-00BE694E6E75}"/>
              </a:ext>
            </a:extLst>
          </p:cNvPr>
          <p:cNvSpPr txBox="1"/>
          <p:nvPr/>
        </p:nvSpPr>
        <p:spPr>
          <a:xfrm>
            <a:off x="2659117" y="2364828"/>
            <a:ext cx="7020910" cy="3416320"/>
          </a:xfrm>
          <a:prstGeom prst="rect">
            <a:avLst/>
          </a:prstGeom>
          <a:noFill/>
        </p:spPr>
        <p:txBody>
          <a:bodyPr wrap="square" rtlCol="0">
            <a:spAutoFit/>
          </a:bodyPr>
          <a:lstStyle/>
          <a:p>
            <a:r>
              <a:rPr lang="en-GB" sz="2400" dirty="0"/>
              <a:t>Remember it is not your fault. </a:t>
            </a:r>
          </a:p>
          <a:p>
            <a:endParaRPr lang="en-GB" sz="2400" dirty="0"/>
          </a:p>
          <a:p>
            <a:r>
              <a:rPr lang="en-GB" sz="2400" dirty="0"/>
              <a:t>Talk to one of your trusted adults.  </a:t>
            </a:r>
          </a:p>
          <a:p>
            <a:endParaRPr lang="en-GB" sz="2400" dirty="0"/>
          </a:p>
          <a:p>
            <a:r>
              <a:rPr lang="en-GB" sz="2400" dirty="0"/>
              <a:t>Take appropriate action – collect evidence, report and block. </a:t>
            </a:r>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1462756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D871B-B576-AA66-9BA9-13A66F4A463E}"/>
            </a:ext>
          </a:extLst>
        </p:cNvPr>
        <p:cNvGrpSpPr/>
        <p:nvPr/>
      </p:nvGrpSpPr>
      <p:grpSpPr>
        <a:xfrm>
          <a:off x="0" y="0"/>
          <a:ext cx="0" cy="0"/>
          <a:chOff x="0" y="0"/>
          <a:chExt cx="0" cy="0"/>
        </a:xfrm>
      </p:grpSpPr>
      <p:pic>
        <p:nvPicPr>
          <p:cNvPr id="3" name="Picture 2" descr="A green and white wavy lines&#10;&#10;Description automatically generated">
            <a:extLst>
              <a:ext uri="{FF2B5EF4-FFF2-40B4-BE49-F238E27FC236}">
                <a16:creationId xmlns:a16="http://schemas.microsoft.com/office/drawing/2014/main" id="{BD8BCC6D-8EEF-20AF-0C38-080BAC38413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4" name="Picture 3" descr="A screenshot of a computer&#10;&#10;Description automatically generated">
            <a:extLst>
              <a:ext uri="{FF2B5EF4-FFF2-40B4-BE49-F238E27FC236}">
                <a16:creationId xmlns:a16="http://schemas.microsoft.com/office/drawing/2014/main" id="{4C442DC0-0CD5-6D9D-84C5-2C1B047C7D0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13599" y="-83459"/>
            <a:ext cx="12190081" cy="6854400"/>
          </a:xfrm>
          <a:prstGeom prst="rect">
            <a:avLst/>
          </a:prstGeom>
        </p:spPr>
      </p:pic>
      <p:sp>
        <p:nvSpPr>
          <p:cNvPr id="6" name="TextBox 5">
            <a:extLst>
              <a:ext uri="{FF2B5EF4-FFF2-40B4-BE49-F238E27FC236}">
                <a16:creationId xmlns:a16="http://schemas.microsoft.com/office/drawing/2014/main" id="{92E93705-304E-D0FF-417B-E0BAD3E06501}"/>
              </a:ext>
            </a:extLst>
          </p:cNvPr>
          <p:cNvSpPr txBox="1"/>
          <p:nvPr/>
        </p:nvSpPr>
        <p:spPr>
          <a:xfrm>
            <a:off x="7462344" y="4183117"/>
            <a:ext cx="4414345" cy="1815882"/>
          </a:xfrm>
          <a:prstGeom prst="rect">
            <a:avLst/>
          </a:prstGeom>
          <a:solidFill>
            <a:schemeClr val="bg1"/>
          </a:solidFill>
          <a:ln>
            <a:solidFill>
              <a:schemeClr val="tx1"/>
            </a:solidFill>
          </a:ln>
        </p:spPr>
        <p:txBody>
          <a:bodyPr wrap="square" rtlCol="0">
            <a:spAutoFit/>
          </a:bodyPr>
          <a:lstStyle/>
          <a:p>
            <a:r>
              <a:rPr lang="en-GB" sz="2800" dirty="0"/>
              <a:t>Many platforms have their own reporting processes. </a:t>
            </a:r>
          </a:p>
          <a:p>
            <a:r>
              <a:rPr lang="en-GB" sz="2800" dirty="0"/>
              <a:t>For example, Roblox, Xbox, PlayStation and Nintendo</a:t>
            </a:r>
          </a:p>
        </p:txBody>
      </p:sp>
    </p:spTree>
    <p:extLst>
      <p:ext uri="{BB962C8B-B14F-4D97-AF65-F5344CB8AC3E}">
        <p14:creationId xmlns:p14="http://schemas.microsoft.com/office/powerpoint/2010/main" val="1490266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0C000C-0323-198F-3F25-22946655F23B}"/>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150A599F-C1DD-B870-33A0-69EEC304C2D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99FD0416-4146-3CF4-7096-AC4E42AF27D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269066" y="1411111"/>
            <a:ext cx="7676445" cy="3759200"/>
          </a:xfrm>
          <a:prstGeom prst="rect">
            <a:avLst/>
          </a:prstGeom>
        </p:spPr>
      </p:pic>
      <p:sp>
        <p:nvSpPr>
          <p:cNvPr id="4" name="TextBox 3">
            <a:extLst>
              <a:ext uri="{FF2B5EF4-FFF2-40B4-BE49-F238E27FC236}">
                <a16:creationId xmlns:a16="http://schemas.microsoft.com/office/drawing/2014/main" id="{E831DA81-A429-6FC3-675D-B209E0CD6914}"/>
              </a:ext>
            </a:extLst>
          </p:cNvPr>
          <p:cNvSpPr txBox="1"/>
          <p:nvPr/>
        </p:nvSpPr>
        <p:spPr>
          <a:xfrm>
            <a:off x="2585545" y="2942897"/>
            <a:ext cx="7020910" cy="1877437"/>
          </a:xfrm>
          <a:prstGeom prst="rect">
            <a:avLst/>
          </a:prstGeom>
          <a:noFill/>
        </p:spPr>
        <p:txBody>
          <a:bodyPr wrap="square" rtlCol="0">
            <a:spAutoFit/>
          </a:bodyPr>
          <a:lstStyle/>
          <a:p>
            <a:pPr algn="ctr"/>
            <a:r>
              <a:rPr lang="en-GB" sz="4400" b="1" dirty="0"/>
              <a:t>Top tips for adults</a:t>
            </a:r>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2804745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50651-1DB6-345E-2855-08ABBFDDB58F}"/>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33BF378F-3021-BCAC-9C49-290D888EF0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9AA11AFB-A0D5-F981-02CA-562366DDF93D}"/>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15310" y="189186"/>
            <a:ext cx="11529849" cy="6232635"/>
          </a:xfrm>
          <a:prstGeom prst="rect">
            <a:avLst/>
          </a:prstGeom>
        </p:spPr>
      </p:pic>
      <p:sp>
        <p:nvSpPr>
          <p:cNvPr id="4" name="TextBox 3">
            <a:extLst>
              <a:ext uri="{FF2B5EF4-FFF2-40B4-BE49-F238E27FC236}">
                <a16:creationId xmlns:a16="http://schemas.microsoft.com/office/drawing/2014/main" id="{B362C55F-9121-ADD0-50B3-B0845488BCD1}"/>
              </a:ext>
            </a:extLst>
          </p:cNvPr>
          <p:cNvSpPr txBox="1"/>
          <p:nvPr/>
        </p:nvSpPr>
        <p:spPr>
          <a:xfrm>
            <a:off x="966951" y="1776247"/>
            <a:ext cx="10405241" cy="4216539"/>
          </a:xfrm>
          <a:prstGeom prst="rect">
            <a:avLst/>
          </a:prstGeom>
          <a:noFill/>
        </p:spPr>
        <p:txBody>
          <a:bodyPr wrap="square" rtlCol="0">
            <a:spAutoFit/>
          </a:bodyPr>
          <a:lstStyle/>
          <a:p>
            <a:pPr algn="l"/>
            <a:r>
              <a:rPr lang="en-GB" sz="3200" b="1" i="0" dirty="0">
                <a:solidFill>
                  <a:srgbClr val="141414"/>
                </a:solidFill>
                <a:effectLst/>
                <a:latin typeface="var(--heading-scoped-font-family,var(--secondary-font-family))"/>
              </a:rPr>
              <a:t>Enjoy going online together and talk regularly about your family’s online lives</a:t>
            </a:r>
          </a:p>
          <a:p>
            <a:pPr algn="l"/>
            <a:endParaRPr lang="en-GB" sz="3200" b="1" i="0" dirty="0">
              <a:solidFill>
                <a:srgbClr val="141414"/>
              </a:solidFill>
              <a:effectLst/>
              <a:latin typeface="var(--heading-scoped-font-family,var(--secondary-font-family))"/>
            </a:endParaRPr>
          </a:p>
          <a:p>
            <a:pPr algn="l"/>
            <a:r>
              <a:rPr lang="en-GB" sz="2000" b="0" i="0" dirty="0">
                <a:solidFill>
                  <a:srgbClr val="141414"/>
                </a:solidFill>
                <a:effectLst/>
                <a:latin typeface="FiraSans"/>
              </a:rPr>
              <a:t>The internet is amazing and can help us all to access information and entertainment. Spend time online with your child to understand how they are using technology and talk together about the good and the bad parts of being online. Talk about your own experiences and find other opportunities to get the conversation started, like stories in the news. </a:t>
            </a:r>
            <a:r>
              <a:rPr lang="en-GB" sz="2000" b="0" i="0" u="sng" dirty="0">
                <a:solidFill>
                  <a:srgbClr val="141414"/>
                </a:solidFill>
                <a:effectLst/>
                <a:latin typeface="FiraSans"/>
              </a:rPr>
              <a:t>Make sure your child knows they can talk to you about anything that they see or experience online.</a:t>
            </a:r>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3324586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22682-93F8-1792-D700-53BC2D1DDD22}"/>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3A52BC95-7520-8A0C-88D9-AFAF5A3484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4A59A81D-D6BB-856D-ED6B-5A1CBDBEAEF9}"/>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15310" y="189186"/>
            <a:ext cx="11529849" cy="6232635"/>
          </a:xfrm>
          <a:prstGeom prst="rect">
            <a:avLst/>
          </a:prstGeom>
        </p:spPr>
      </p:pic>
      <p:sp>
        <p:nvSpPr>
          <p:cNvPr id="4" name="TextBox 3">
            <a:extLst>
              <a:ext uri="{FF2B5EF4-FFF2-40B4-BE49-F238E27FC236}">
                <a16:creationId xmlns:a16="http://schemas.microsoft.com/office/drawing/2014/main" id="{BAE085FA-E38E-6647-5ABA-5E97A91FAB40}"/>
              </a:ext>
            </a:extLst>
          </p:cNvPr>
          <p:cNvSpPr txBox="1"/>
          <p:nvPr/>
        </p:nvSpPr>
        <p:spPr>
          <a:xfrm>
            <a:off x="966951" y="1776247"/>
            <a:ext cx="10405241" cy="3477875"/>
          </a:xfrm>
          <a:prstGeom prst="rect">
            <a:avLst/>
          </a:prstGeom>
          <a:noFill/>
        </p:spPr>
        <p:txBody>
          <a:bodyPr wrap="square" rtlCol="0">
            <a:spAutoFit/>
          </a:bodyPr>
          <a:lstStyle/>
          <a:p>
            <a:pPr algn="l"/>
            <a:r>
              <a:rPr lang="en-GB" sz="3200" b="1" i="0" dirty="0">
                <a:solidFill>
                  <a:srgbClr val="141414"/>
                </a:solidFill>
                <a:effectLst/>
                <a:latin typeface="var(--heading-scoped-font-family,var(--secondary-font-family))"/>
              </a:rPr>
              <a:t>Explain that not everything online is true</a:t>
            </a:r>
          </a:p>
          <a:p>
            <a:pPr algn="l"/>
            <a:endParaRPr lang="en-GB" sz="3200" b="1" i="0" dirty="0">
              <a:solidFill>
                <a:srgbClr val="141414"/>
              </a:solidFill>
              <a:effectLst/>
              <a:latin typeface="var(--heading-scoped-font-family,var(--secondary-font-family))"/>
            </a:endParaRPr>
          </a:p>
          <a:p>
            <a:pPr algn="l"/>
            <a:r>
              <a:rPr lang="en-GB" sz="2000" b="0" i="0" dirty="0">
                <a:solidFill>
                  <a:srgbClr val="141414"/>
                </a:solidFill>
                <a:effectLst/>
                <a:latin typeface="FiraSans"/>
              </a:rPr>
              <a:t>If your child is too young to understand what fraud is, you can still lay the groundwork to help them stay safe online as they grow. Start simple and talk about the difference between real and make believe. Help them recognise that not everything online is true and that some things they see or hear could be stories, jokes or tricks.</a:t>
            </a:r>
          </a:p>
          <a:p>
            <a:endParaRPr lang="en-GB" sz="2000" dirty="0"/>
          </a:p>
          <a:p>
            <a:endParaRPr lang="en-GB" sz="2000" dirty="0"/>
          </a:p>
          <a:p>
            <a:endParaRPr lang="en-GB" dirty="0"/>
          </a:p>
          <a:p>
            <a:r>
              <a:rPr lang="en-GB" dirty="0"/>
              <a:t> </a:t>
            </a:r>
          </a:p>
        </p:txBody>
      </p:sp>
    </p:spTree>
    <p:extLst>
      <p:ext uri="{BB962C8B-B14F-4D97-AF65-F5344CB8AC3E}">
        <p14:creationId xmlns:p14="http://schemas.microsoft.com/office/powerpoint/2010/main" val="25318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389FB-C7C4-13BD-2A60-74498BE9A858}"/>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9BB2FEE3-9C23-61F5-74EF-0378EA461D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6A1A3083-6898-4479-DA5A-4EF791C481B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15310" y="189186"/>
            <a:ext cx="11529849" cy="6232635"/>
          </a:xfrm>
          <a:prstGeom prst="rect">
            <a:avLst/>
          </a:prstGeom>
        </p:spPr>
      </p:pic>
      <p:sp>
        <p:nvSpPr>
          <p:cNvPr id="4" name="TextBox 3">
            <a:extLst>
              <a:ext uri="{FF2B5EF4-FFF2-40B4-BE49-F238E27FC236}">
                <a16:creationId xmlns:a16="http://schemas.microsoft.com/office/drawing/2014/main" id="{E1F09BC3-2408-9715-1634-24DE3A648141}"/>
              </a:ext>
            </a:extLst>
          </p:cNvPr>
          <p:cNvSpPr txBox="1"/>
          <p:nvPr/>
        </p:nvSpPr>
        <p:spPr>
          <a:xfrm>
            <a:off x="966951" y="1776247"/>
            <a:ext cx="10405241" cy="3477875"/>
          </a:xfrm>
          <a:prstGeom prst="rect">
            <a:avLst/>
          </a:prstGeom>
          <a:noFill/>
        </p:spPr>
        <p:txBody>
          <a:bodyPr wrap="square" rtlCol="0">
            <a:spAutoFit/>
          </a:bodyPr>
          <a:lstStyle/>
          <a:p>
            <a:pPr algn="l"/>
            <a:r>
              <a:rPr lang="en-GB" sz="3200" b="1" i="0" dirty="0">
                <a:solidFill>
                  <a:srgbClr val="141414"/>
                </a:solidFill>
                <a:effectLst/>
                <a:latin typeface="var(--heading-scoped-font-family,var(--secondary-font-family))"/>
              </a:rPr>
              <a:t>Make use of settings, especially relating to online purchases</a:t>
            </a:r>
          </a:p>
          <a:p>
            <a:pPr algn="l"/>
            <a:endParaRPr lang="en-GB" sz="3200" b="1" i="0" dirty="0">
              <a:solidFill>
                <a:srgbClr val="141414"/>
              </a:solidFill>
              <a:effectLst/>
              <a:latin typeface="var(--heading-scoped-font-family,var(--secondary-font-family))"/>
            </a:endParaRPr>
          </a:p>
          <a:p>
            <a:pPr algn="l"/>
            <a:r>
              <a:rPr lang="en-GB" sz="2000" b="0" i="0" dirty="0">
                <a:solidFill>
                  <a:srgbClr val="141414"/>
                </a:solidFill>
                <a:effectLst/>
                <a:latin typeface="FiraSans"/>
                <a:hlinkClick r:id="rId5"/>
              </a:rPr>
              <a:t>Parental controls and other safety settings</a:t>
            </a:r>
            <a:r>
              <a:rPr lang="en-GB" sz="2000" b="0" i="0" dirty="0">
                <a:solidFill>
                  <a:srgbClr val="141414"/>
                </a:solidFill>
                <a:effectLst/>
                <a:latin typeface="FiraSans"/>
              </a:rPr>
              <a:t> can help protect your child from online harms, including scams. To avoid any nasty surprises on your bank statement, make sure in-app purchases or new downloads require a passcode, and don’t set card details to autofill on devices your child has access to.</a:t>
            </a:r>
          </a:p>
          <a:p>
            <a:endParaRPr lang="en-GB" sz="2000" dirty="0"/>
          </a:p>
          <a:p>
            <a:endParaRPr lang="en-GB" sz="2000" dirty="0"/>
          </a:p>
          <a:p>
            <a:endParaRPr lang="en-GB" dirty="0"/>
          </a:p>
          <a:p>
            <a:r>
              <a:rPr lang="en-GB" dirty="0"/>
              <a:t> </a:t>
            </a:r>
          </a:p>
        </p:txBody>
      </p:sp>
    </p:spTree>
    <p:extLst>
      <p:ext uri="{BB962C8B-B14F-4D97-AF65-F5344CB8AC3E}">
        <p14:creationId xmlns:p14="http://schemas.microsoft.com/office/powerpoint/2010/main" val="1071828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30BDD-2001-2036-3CDA-7932F1D5025F}"/>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2A03F9EF-5014-9C28-13EF-D130B850019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A9A922BC-0A46-5F58-9202-DF9B54FD51F9}"/>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15310" y="189186"/>
            <a:ext cx="11529849" cy="6232635"/>
          </a:xfrm>
          <a:prstGeom prst="rect">
            <a:avLst/>
          </a:prstGeom>
        </p:spPr>
      </p:pic>
      <p:sp>
        <p:nvSpPr>
          <p:cNvPr id="4" name="TextBox 3">
            <a:extLst>
              <a:ext uri="{FF2B5EF4-FFF2-40B4-BE49-F238E27FC236}">
                <a16:creationId xmlns:a16="http://schemas.microsoft.com/office/drawing/2014/main" id="{85B7C232-4F05-F2D5-C3B4-1D4916AB8899}"/>
              </a:ext>
            </a:extLst>
          </p:cNvPr>
          <p:cNvSpPr txBox="1"/>
          <p:nvPr/>
        </p:nvSpPr>
        <p:spPr>
          <a:xfrm>
            <a:off x="966951" y="1776247"/>
            <a:ext cx="10405241" cy="4216539"/>
          </a:xfrm>
          <a:prstGeom prst="rect">
            <a:avLst/>
          </a:prstGeom>
          <a:noFill/>
        </p:spPr>
        <p:txBody>
          <a:bodyPr wrap="square" rtlCol="0">
            <a:spAutoFit/>
          </a:bodyPr>
          <a:lstStyle/>
          <a:p>
            <a:pPr algn="l"/>
            <a:r>
              <a:rPr lang="en-GB" sz="3200" b="1" i="0" dirty="0">
                <a:solidFill>
                  <a:srgbClr val="141414"/>
                </a:solidFill>
                <a:effectLst/>
                <a:latin typeface="var(--heading-scoped-font-family,var(--secondary-font-family))"/>
              </a:rPr>
              <a:t>Look out for warning signs that someone or something online cannot be trusted</a:t>
            </a:r>
          </a:p>
          <a:p>
            <a:pPr algn="l"/>
            <a:endParaRPr lang="en-GB" sz="3200" b="1" i="0" dirty="0">
              <a:solidFill>
                <a:srgbClr val="141414"/>
              </a:solidFill>
              <a:effectLst/>
              <a:latin typeface="var(--heading-scoped-font-family,var(--secondary-font-family))"/>
            </a:endParaRPr>
          </a:p>
          <a:p>
            <a:pPr algn="l"/>
            <a:r>
              <a:rPr lang="en-GB" sz="2000" b="0" i="0" dirty="0">
                <a:solidFill>
                  <a:srgbClr val="141414"/>
                </a:solidFill>
                <a:effectLst/>
                <a:latin typeface="FiraSans"/>
              </a:rPr>
              <a:t>“It just seems too good to be true!” – Other common signs of a scam include contact that you weren’t expecting or being asked for money or personal information (think: bank or contact details, passwords, or phone numbers). Scammers use </a:t>
            </a:r>
            <a:r>
              <a:rPr lang="en-GB" sz="2000" b="0" i="0" dirty="0">
                <a:solidFill>
                  <a:srgbClr val="141414"/>
                </a:solidFill>
                <a:effectLst/>
                <a:latin typeface="FiraSans"/>
                <a:hlinkClick r:id="rId5"/>
              </a:rPr>
              <a:t>other tactics</a:t>
            </a:r>
            <a:r>
              <a:rPr lang="en-GB" sz="2000" b="0" i="0" dirty="0">
                <a:solidFill>
                  <a:srgbClr val="141414"/>
                </a:solidFill>
                <a:effectLst/>
                <a:latin typeface="FiraSans"/>
              </a:rPr>
              <a:t> to manipulate their victims into paying, like playing with your emotions, or building a sense of urgency so you are rushed into making a decision. If you aren’t sure it’s reliable, don’t risk it.</a:t>
            </a:r>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2694899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BD047-4599-6340-F47D-953ABB57461C}"/>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3CF08816-17AC-5326-C7FA-160435D050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21C0561C-811E-D481-D938-AE4F1F83BDBE}"/>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15310" y="189186"/>
            <a:ext cx="11529849" cy="6232635"/>
          </a:xfrm>
          <a:prstGeom prst="rect">
            <a:avLst/>
          </a:prstGeom>
        </p:spPr>
      </p:pic>
      <p:sp>
        <p:nvSpPr>
          <p:cNvPr id="4" name="TextBox 3">
            <a:extLst>
              <a:ext uri="{FF2B5EF4-FFF2-40B4-BE49-F238E27FC236}">
                <a16:creationId xmlns:a16="http://schemas.microsoft.com/office/drawing/2014/main" id="{A34F4122-1B62-C6D8-5C1A-B44C3FB4851D}"/>
              </a:ext>
            </a:extLst>
          </p:cNvPr>
          <p:cNvSpPr txBox="1"/>
          <p:nvPr/>
        </p:nvSpPr>
        <p:spPr>
          <a:xfrm>
            <a:off x="966951" y="1776247"/>
            <a:ext cx="10405241" cy="2831544"/>
          </a:xfrm>
          <a:prstGeom prst="rect">
            <a:avLst/>
          </a:prstGeom>
          <a:noFill/>
        </p:spPr>
        <p:txBody>
          <a:bodyPr wrap="square" rtlCol="0">
            <a:spAutoFit/>
          </a:bodyPr>
          <a:lstStyle/>
          <a:p>
            <a:pPr algn="l"/>
            <a:r>
              <a:rPr lang="en-GB" sz="3200" b="1" i="0" dirty="0">
                <a:solidFill>
                  <a:srgbClr val="141414"/>
                </a:solidFill>
                <a:effectLst/>
                <a:latin typeface="var(--heading-scoped-font-family,var(--secondary-font-family))"/>
              </a:rPr>
              <a:t>Check the age rating on games and other online content </a:t>
            </a:r>
          </a:p>
          <a:p>
            <a:pPr algn="l"/>
            <a:endParaRPr lang="en-GB" sz="3200" b="1" i="0" dirty="0">
              <a:solidFill>
                <a:srgbClr val="141414"/>
              </a:solidFill>
              <a:effectLst/>
              <a:latin typeface="var(--heading-scoped-font-family,var(--secondary-font-family))"/>
            </a:endParaRPr>
          </a:p>
          <a:p>
            <a:r>
              <a:rPr lang="en-GB" sz="2000" dirty="0"/>
              <a:t>Sites and content aimed at young children had lots of protection built in. If children are accessing content for older children or adults they are exposed to more risks. Young children are still developing the skills they need to protect themselves. </a:t>
            </a:r>
          </a:p>
          <a:p>
            <a:endParaRPr lang="en-GB" dirty="0"/>
          </a:p>
          <a:p>
            <a:endParaRPr lang="en-GB" dirty="0"/>
          </a:p>
          <a:p>
            <a:r>
              <a:rPr lang="en-GB" dirty="0"/>
              <a:t> </a:t>
            </a:r>
          </a:p>
        </p:txBody>
      </p:sp>
    </p:spTree>
    <p:extLst>
      <p:ext uri="{BB962C8B-B14F-4D97-AF65-F5344CB8AC3E}">
        <p14:creationId xmlns:p14="http://schemas.microsoft.com/office/powerpoint/2010/main" val="805316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045F4-DF45-6086-0BAE-9958A3FECCEC}"/>
            </a:ext>
          </a:extLst>
        </p:cNvPr>
        <p:cNvGrpSpPr/>
        <p:nvPr/>
      </p:nvGrpSpPr>
      <p:grpSpPr>
        <a:xfrm>
          <a:off x="0" y="0"/>
          <a:ext cx="0" cy="0"/>
          <a:chOff x="0" y="0"/>
          <a:chExt cx="0" cy="0"/>
        </a:xfrm>
      </p:grpSpPr>
      <p:pic>
        <p:nvPicPr>
          <p:cNvPr id="3" name="Picture 2" descr="A green and white grid&#10;&#10;Description automatically generated">
            <a:extLst>
              <a:ext uri="{FF2B5EF4-FFF2-40B4-BE49-F238E27FC236}">
                <a16:creationId xmlns:a16="http://schemas.microsoft.com/office/drawing/2014/main" id="{0C44C772-1D30-F2C1-5732-9F72708343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and orange rectangular object&#10;&#10;Description automatically generated">
            <a:extLst>
              <a:ext uri="{FF2B5EF4-FFF2-40B4-BE49-F238E27FC236}">
                <a16:creationId xmlns:a16="http://schemas.microsoft.com/office/drawing/2014/main" id="{17459C0C-CC88-35D3-DEF4-4292FCF71537}"/>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15310" y="189186"/>
            <a:ext cx="11529849" cy="6232635"/>
          </a:xfrm>
          <a:prstGeom prst="rect">
            <a:avLst/>
          </a:prstGeom>
        </p:spPr>
      </p:pic>
      <p:sp>
        <p:nvSpPr>
          <p:cNvPr id="4" name="TextBox 3">
            <a:extLst>
              <a:ext uri="{FF2B5EF4-FFF2-40B4-BE49-F238E27FC236}">
                <a16:creationId xmlns:a16="http://schemas.microsoft.com/office/drawing/2014/main" id="{68AD1B17-1D95-5DF4-7C0C-DF19F24EBFED}"/>
              </a:ext>
            </a:extLst>
          </p:cNvPr>
          <p:cNvSpPr txBox="1"/>
          <p:nvPr/>
        </p:nvSpPr>
        <p:spPr>
          <a:xfrm>
            <a:off x="966951" y="1776247"/>
            <a:ext cx="10405241" cy="3416320"/>
          </a:xfrm>
          <a:prstGeom prst="rect">
            <a:avLst/>
          </a:prstGeom>
          <a:noFill/>
        </p:spPr>
        <p:txBody>
          <a:bodyPr wrap="square" rtlCol="0">
            <a:spAutoFit/>
          </a:bodyPr>
          <a:lstStyle/>
          <a:p>
            <a:pPr algn="l"/>
            <a:r>
              <a:rPr lang="en-GB" sz="3200" b="1" i="0" dirty="0">
                <a:solidFill>
                  <a:srgbClr val="141414"/>
                </a:solidFill>
                <a:effectLst/>
                <a:latin typeface="var(--heading-scoped-font-family,var(--secondary-font-family))"/>
              </a:rPr>
              <a:t>Remember that anyone can be a victim of a scam</a:t>
            </a:r>
          </a:p>
          <a:p>
            <a:pPr algn="l"/>
            <a:endParaRPr lang="en-GB" sz="3200" b="1" i="0" dirty="0">
              <a:solidFill>
                <a:srgbClr val="141414"/>
              </a:solidFill>
              <a:effectLst/>
              <a:latin typeface="var(--heading-scoped-font-family,var(--secondary-font-family))"/>
            </a:endParaRPr>
          </a:p>
          <a:p>
            <a:pPr algn="l"/>
            <a:r>
              <a:rPr lang="en-GB" sz="2000" b="0" i="0" dirty="0">
                <a:solidFill>
                  <a:srgbClr val="141414"/>
                </a:solidFill>
                <a:effectLst/>
                <a:latin typeface="FiraSans"/>
              </a:rPr>
              <a:t>Scammers are good at what they do and will target anyone. We all need to stay vigilant and support those who are most vulnerable including children and the elderly by helping them recognise what to look out for. If anyone in your family has been scammed, talk openly about it. There should be no shame in being victim to a scam and it’s never your fault.</a:t>
            </a:r>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807379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44C00-B348-62BF-430A-B436682E959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3BB1C25-4EAD-8BC6-D431-C42990A3976A}"/>
              </a:ext>
            </a:extLst>
          </p:cNvPr>
          <p:cNvSpPr txBox="1"/>
          <p:nvPr/>
        </p:nvSpPr>
        <p:spPr>
          <a:xfrm>
            <a:off x="956441" y="827718"/>
            <a:ext cx="6096000" cy="923330"/>
          </a:xfrm>
          <a:prstGeom prst="rect">
            <a:avLst/>
          </a:prstGeom>
          <a:noFill/>
        </p:spPr>
        <p:txBody>
          <a:bodyPr wrap="square">
            <a:spAutoFit/>
          </a:bodyPr>
          <a:lstStyle/>
          <a:p>
            <a:r>
              <a:rPr lang="en-GB" dirty="0">
                <a:hlinkClick r:id="rId2"/>
              </a:rPr>
              <a:t>https://www.internetmatters.org/parental-controls/?paged=1</a:t>
            </a:r>
            <a:endParaRPr lang="en-GB" dirty="0"/>
          </a:p>
          <a:p>
            <a:endParaRPr lang="en-GB" dirty="0"/>
          </a:p>
        </p:txBody>
      </p:sp>
      <p:pic>
        <p:nvPicPr>
          <p:cNvPr id="2" name="Picture 1">
            <a:extLst>
              <a:ext uri="{FF2B5EF4-FFF2-40B4-BE49-F238E27FC236}">
                <a16:creationId xmlns:a16="http://schemas.microsoft.com/office/drawing/2014/main" id="{20517086-6971-A99F-7222-5E1EF68D357D}"/>
              </a:ext>
            </a:extLst>
          </p:cNvPr>
          <p:cNvPicPr>
            <a:picLocks noChangeAspect="1"/>
          </p:cNvPicPr>
          <p:nvPr/>
        </p:nvPicPr>
        <p:blipFill>
          <a:blip r:embed="rId3"/>
          <a:stretch>
            <a:fillRect/>
          </a:stretch>
        </p:blipFill>
        <p:spPr>
          <a:xfrm>
            <a:off x="3405352" y="2101955"/>
            <a:ext cx="4278859" cy="2678938"/>
          </a:xfrm>
          <a:prstGeom prst="rect">
            <a:avLst/>
          </a:prstGeom>
        </p:spPr>
      </p:pic>
    </p:spTree>
    <p:extLst>
      <p:ext uri="{BB962C8B-B14F-4D97-AF65-F5344CB8AC3E}">
        <p14:creationId xmlns:p14="http://schemas.microsoft.com/office/powerpoint/2010/main" val="1599924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7ab1c24-4376-4c51-ad17-e227108bf019" xsi:nil="true"/>
    <lcf76f155ced4ddcb4097134ff3c332f xmlns="81740273-93ca-4815-a764-604cea3bb30b">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B88B90DF951ED4D848824CDACFAE662" ma:contentTypeVersion="14" ma:contentTypeDescription="Create a new document." ma:contentTypeScope="" ma:versionID="c13f84930febce12c8a42311c717ba72">
  <xsd:schema xmlns:xsd="http://www.w3.org/2001/XMLSchema" xmlns:xs="http://www.w3.org/2001/XMLSchema" xmlns:p="http://schemas.microsoft.com/office/2006/metadata/properties" xmlns:ns2="81740273-93ca-4815-a764-604cea3bb30b" xmlns:ns3="87ab1c24-4376-4c51-ad17-e227108bf019" targetNamespace="http://schemas.microsoft.com/office/2006/metadata/properties" ma:root="true" ma:fieldsID="0141997ded386117bc0ab0fbd1b7df4a" ns2:_="" ns3:_="">
    <xsd:import namespace="81740273-93ca-4815-a764-604cea3bb30b"/>
    <xsd:import namespace="87ab1c24-4376-4c51-ad17-e227108bf01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740273-93ca-4815-a764-604cea3bb3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7ab1c24-4376-4c51-ad17-e227108bf01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4b3c66cd-d13d-4eed-a6c7-34e9d265bc68}" ma:internalName="TaxCatchAll" ma:showField="CatchAllData" ma:web="87ab1c24-4376-4c51-ad17-e227108bf01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C49A0C7-F833-4659-AF98-29D7FBCDCCAE}">
  <ds:schemaRefs>
    <ds:schemaRef ds:uri="http://schemas.microsoft.com/office/2006/metadata/properties"/>
    <ds:schemaRef ds:uri="http://schemas.microsoft.com/office/infopath/2007/PartnerControls"/>
    <ds:schemaRef ds:uri="87ab1c24-4376-4c51-ad17-e227108bf019"/>
    <ds:schemaRef ds:uri="81740273-93ca-4815-a764-604cea3bb30b"/>
  </ds:schemaRefs>
</ds:datastoreItem>
</file>

<file path=customXml/itemProps2.xml><?xml version="1.0" encoding="utf-8"?>
<ds:datastoreItem xmlns:ds="http://schemas.openxmlformats.org/officeDocument/2006/customXml" ds:itemID="{6B053FE8-72C5-46F2-8018-A54A7996D334}">
  <ds:schemaRefs>
    <ds:schemaRef ds:uri="http://schemas.microsoft.com/sharepoint/v3/contenttype/forms"/>
  </ds:schemaRefs>
</ds:datastoreItem>
</file>

<file path=customXml/itemProps3.xml><?xml version="1.0" encoding="utf-8"?>
<ds:datastoreItem xmlns:ds="http://schemas.openxmlformats.org/officeDocument/2006/customXml" ds:itemID="{1600CAEA-0CF0-4E25-B829-C5E1E4B629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1740273-93ca-4815-a764-604cea3bb30b"/>
    <ds:schemaRef ds:uri="87ab1c24-4376-4c51-ad17-e227108bf01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1638</TotalTime>
  <Words>1202</Words>
  <Application>Microsoft Office PowerPoint</Application>
  <PresentationFormat>Widescreen</PresentationFormat>
  <Paragraphs>108</Paragraphs>
  <Slides>24</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Aptos</vt:lpstr>
      <vt:lpstr>Aptos Display</vt:lpstr>
      <vt:lpstr>Arial</vt:lpstr>
      <vt:lpstr>FiraSans</vt:lpstr>
      <vt:lpstr>var(--heading-scoped-font-family,var(--secondary-font-family))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Delmozene Morris-Ley</dc:creator>
  <cp:lastModifiedBy>H Murphy</cp:lastModifiedBy>
  <cp:revision>17</cp:revision>
  <dcterms:created xsi:type="dcterms:W3CDTF">2024-10-02T08:23:44Z</dcterms:created>
  <dcterms:modified xsi:type="dcterms:W3CDTF">2025-02-11T14:03:27Z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0x010100EB88B90DF951ED4D848824CDACFAE662</vt:lpwstr>
  </property>
</Properties>
</file>