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1E8EFF5-B473-46E6-8212-01CE4C8F0817}">
  <a:tblStyle styleId="{F1E8EFF5-B473-46E6-8212-01CE4C8F081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4" d="100"/>
          <a:sy n="84" d="100"/>
        </p:scale>
        <p:origin x="996" y="20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1102772d9ff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1102772d9ff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There is no escaping the internet - how to use it safely </a:t>
            </a:r>
            <a:endParaRPr/>
          </a:p>
          <a:p>
            <a:pPr marL="0" lvl="0" indent="0" algn="l" rtl="0">
              <a:spcBef>
                <a:spcPts val="0"/>
              </a:spcBef>
              <a:spcAft>
                <a:spcPts val="0"/>
              </a:spcAft>
              <a:buNone/>
            </a:pPr>
            <a:r>
              <a:rPr lang="en-GB"/>
              <a:t>KS1 - looking at apps and in app purchases. </a:t>
            </a:r>
            <a:endParaRPr/>
          </a:p>
          <a:p>
            <a:pPr marL="0" lvl="0" indent="0" algn="l" rtl="0">
              <a:spcBef>
                <a:spcPts val="0"/>
              </a:spcBef>
              <a:spcAft>
                <a:spcPts val="0"/>
              </a:spcAft>
              <a:buNone/>
            </a:pPr>
            <a:r>
              <a:rPr lang="en-GB"/>
              <a:t>KS2 talking about online relationships and being respectful online.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1102772d9f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1102772d9f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112afe9bab8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112afe9bab8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Roblox can be set up to play on a private server only with friends</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112afe9bab8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112afe9bab8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112afe9bab8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112afe9bab8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With the exception of youTube all of these apps are unsuitable for primary children. We are not teaching children how to be safe on these apps.</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1102772d9f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1102772d9ff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There are lots of risks on the internet for children, however the most common problems that we are told about at school are: Unkind behaviour - ganging up on me in a game, ‘scamming’ hacking into account and taking my virtual money. </a:t>
            </a:r>
            <a:endParaRPr/>
          </a:p>
          <a:p>
            <a:pPr marL="0" lvl="0" indent="0" algn="l" rtl="0">
              <a:spcBef>
                <a:spcPts val="0"/>
              </a:spcBef>
              <a:spcAft>
                <a:spcPts val="0"/>
              </a:spcAft>
              <a:buNone/>
            </a:pPr>
            <a:r>
              <a:rPr lang="en-GB"/>
              <a:t>People being unkind - friends and ‘random’ people.</a:t>
            </a:r>
            <a:endParaRPr/>
          </a:p>
          <a:p>
            <a:pPr marL="0" lvl="0" indent="0" algn="l" rtl="0">
              <a:spcBef>
                <a:spcPts val="0"/>
              </a:spcBef>
              <a:spcAft>
                <a:spcPts val="0"/>
              </a:spcAft>
              <a:buNone/>
            </a:pPr>
            <a:r>
              <a:rPr lang="en-GB"/>
              <a:t>Online grooming gets lots of news attention but it is a rare occurrence and we do</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1102772d9ff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1102772d9ff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t>If KS1 children are only accessing age appropriate sites their risks are very low. </a:t>
            </a:r>
            <a:endParaRPr/>
          </a:p>
          <a:p>
            <a:pPr marL="0" lvl="0" indent="0" algn="l" rtl="0">
              <a:spcBef>
                <a:spcPts val="0"/>
              </a:spcBef>
              <a:spcAft>
                <a:spcPts val="0"/>
              </a:spcAft>
              <a:buNone/>
            </a:pPr>
            <a:r>
              <a:rPr lang="en-GB"/>
              <a:t>Talk to a trusted grown up about anything that goes wring - including pop ups, requests for purchases etc.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112d0bbf229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112d0bbf229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1102772d9ff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1102772d9ff_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12afe9bab8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112afe9bab8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200"/>
              </a:spcAft>
              <a:buClr>
                <a:schemeClr val="dk1"/>
              </a:buClr>
              <a:buSzPts val="1100"/>
              <a:buFont typeface="Arial"/>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112afe9bab8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112afe9bab8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A4C2F4"/>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gif"/><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slideLayout" Target="../slideLayouts/slideLayout3.xml"/><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notesSlide" Target="../notesSlides/notesSlide3.xml"/><Relationship Id="rId9" Type="http://schemas.openxmlformats.org/officeDocument/2006/relationships/image" Target="../media/image8.png"/><Relationship Id="rId1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3.xml"/><Relationship Id="rId7" Type="http://schemas.openxmlformats.org/officeDocument/2006/relationships/image" Target="../media/image1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3.png"/><Relationship Id="rId11" Type="http://schemas.openxmlformats.org/officeDocument/2006/relationships/image" Target="../media/image2.png"/><Relationship Id="rId5" Type="http://schemas.openxmlformats.org/officeDocument/2006/relationships/image" Target="../media/image4.png"/><Relationship Id="rId10" Type="http://schemas.openxmlformats.org/officeDocument/2006/relationships/image" Target="../media/image14.png"/><Relationship Id="rId4" Type="http://schemas.openxmlformats.org/officeDocument/2006/relationships/notesSlide" Target="../notesSlides/notesSlide4.xml"/><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3.xml"/><Relationship Id="rId7" Type="http://schemas.openxmlformats.org/officeDocument/2006/relationships/image" Target="../media/image17.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png"/><Relationship Id="rId4" Type="http://schemas.openxmlformats.org/officeDocument/2006/relationships/notesSlide" Target="../notesSlides/notesSlide5.xml"/><Relationship Id="rId9" Type="http://schemas.openxmlformats.org/officeDocument/2006/relationships/image" Target="../media/image19.png"/></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3.xml"/><Relationship Id="rId7" Type="http://schemas.openxmlformats.org/officeDocument/2006/relationships/image" Target="../media/image18.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5.png"/><Relationship Id="rId5" Type="http://schemas.openxmlformats.org/officeDocument/2006/relationships/image" Target="../media/image20.png"/><Relationship Id="rId10" Type="http://schemas.openxmlformats.org/officeDocument/2006/relationships/image" Target="../media/image2.png"/><Relationship Id="rId4" Type="http://schemas.openxmlformats.org/officeDocument/2006/relationships/notesSlide" Target="../notesSlides/notesSlide6.xml"/><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2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23.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23.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26.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437625" y="904425"/>
            <a:ext cx="8520600" cy="11205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GB"/>
              <a:t>Safer Internet Day 2022</a:t>
            </a:r>
            <a:endParaRPr/>
          </a:p>
        </p:txBody>
      </p:sp>
      <p:sp>
        <p:nvSpPr>
          <p:cNvPr id="55" name="Google Shape;55;p13"/>
          <p:cNvSpPr txBox="1">
            <a:spLocks noGrp="1"/>
          </p:cNvSpPr>
          <p:nvPr>
            <p:ph type="subTitle" idx="1"/>
          </p:nvPr>
        </p:nvSpPr>
        <p:spPr>
          <a:xfrm>
            <a:off x="311700" y="20249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GB"/>
              <a:t>All Fun and Games?</a:t>
            </a:r>
            <a:endParaRPr/>
          </a:p>
        </p:txBody>
      </p:sp>
      <p:pic>
        <p:nvPicPr>
          <p:cNvPr id="56" name="Google Shape;56;p13"/>
          <p:cNvPicPr preferRelativeResize="0"/>
          <p:nvPr/>
        </p:nvPicPr>
        <p:blipFill>
          <a:blip r:embed="rId5">
            <a:alphaModFix/>
          </a:blip>
          <a:stretch>
            <a:fillRect/>
          </a:stretch>
        </p:blipFill>
        <p:spPr>
          <a:xfrm>
            <a:off x="2895450" y="3597250"/>
            <a:ext cx="3201225" cy="1120425"/>
          </a:xfrm>
          <a:prstGeom prst="rect">
            <a:avLst/>
          </a:prstGeom>
          <a:noFill/>
          <a:ln>
            <a:noFill/>
          </a:ln>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3813"/>
    </mc:Choice>
    <mc:Fallback>
      <p:transition spd="slow" advTm="138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4"/>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GB"/>
              <a:t>All fun and games? Exploring respect and relationships online</a:t>
            </a:r>
            <a:endParaRPr/>
          </a:p>
        </p:txBody>
      </p:sp>
      <p:sp>
        <p:nvSpPr>
          <p:cNvPr id="62" name="Google Shape;62;p14"/>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fontScale="85000" lnSpcReduction="20000"/>
          </a:bodyPr>
          <a:lstStyle/>
          <a:p>
            <a:pPr marL="0" lvl="0" indent="0" algn="ctr" rtl="0">
              <a:spcBef>
                <a:spcPts val="0"/>
              </a:spcBef>
              <a:spcAft>
                <a:spcPts val="0"/>
              </a:spcAft>
              <a:buNone/>
            </a:pPr>
            <a:r>
              <a:rPr lang="en-GB"/>
              <a:t>Exploring </a:t>
            </a:r>
            <a:r>
              <a:rPr lang="en-GB" b="1"/>
              <a:t>respect</a:t>
            </a:r>
            <a:r>
              <a:rPr lang="en-GB"/>
              <a:t> and </a:t>
            </a:r>
            <a:r>
              <a:rPr lang="en-GB" b="1"/>
              <a:t>relationships</a:t>
            </a:r>
            <a:r>
              <a:rPr lang="en-GB"/>
              <a:t> online</a:t>
            </a:r>
            <a:endParaRPr/>
          </a:p>
          <a:p>
            <a:pPr marL="0" lvl="0" indent="0" algn="ctr" rtl="0">
              <a:spcBef>
                <a:spcPts val="0"/>
              </a:spcBef>
              <a:spcAft>
                <a:spcPts val="0"/>
              </a:spcAft>
              <a:buNone/>
            </a:pPr>
            <a:r>
              <a:rPr lang="en-GB"/>
              <a:t>Together for a better internet </a:t>
            </a:r>
            <a:endParaRPr/>
          </a:p>
        </p:txBody>
      </p:sp>
      <p:pic>
        <p:nvPicPr>
          <p:cNvPr id="4" name="Picture 3"/>
          <p:cNvPicPr>
            <a:picLocks noChangeAspect="1"/>
          </p:cNvPicPr>
          <p:nvPr/>
        </p:nvPicPr>
        <p:blipFill>
          <a:blip r:embed="rId5"/>
          <a:stretch>
            <a:fillRect/>
          </a:stretch>
        </p:blipFill>
        <p:spPr>
          <a:xfrm>
            <a:off x="3425466" y="3592740"/>
            <a:ext cx="2293067" cy="1334860"/>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9317"/>
    </mc:Choice>
    <mc:Fallback>
      <p:transition spd="slow" advTm="393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What do our children do online?</a:t>
            </a:r>
            <a:endParaRPr/>
          </a:p>
        </p:txBody>
      </p:sp>
      <p:pic>
        <p:nvPicPr>
          <p:cNvPr id="69" name="Google Shape;69;p15"/>
          <p:cNvPicPr preferRelativeResize="0"/>
          <p:nvPr/>
        </p:nvPicPr>
        <p:blipFill>
          <a:blip r:embed="rId5">
            <a:alphaModFix/>
          </a:blip>
          <a:stretch>
            <a:fillRect/>
          </a:stretch>
        </p:blipFill>
        <p:spPr>
          <a:xfrm>
            <a:off x="6257975" y="2705596"/>
            <a:ext cx="2574315" cy="572700"/>
          </a:xfrm>
          <a:prstGeom prst="rect">
            <a:avLst/>
          </a:prstGeom>
          <a:noFill/>
          <a:ln>
            <a:noFill/>
          </a:ln>
        </p:spPr>
      </p:pic>
      <p:pic>
        <p:nvPicPr>
          <p:cNvPr id="70" name="Google Shape;70;p15"/>
          <p:cNvPicPr preferRelativeResize="0"/>
          <p:nvPr/>
        </p:nvPicPr>
        <p:blipFill>
          <a:blip r:embed="rId6">
            <a:alphaModFix/>
          </a:blip>
          <a:stretch>
            <a:fillRect/>
          </a:stretch>
        </p:blipFill>
        <p:spPr>
          <a:xfrm>
            <a:off x="442250" y="3724624"/>
            <a:ext cx="2000450" cy="847575"/>
          </a:xfrm>
          <a:prstGeom prst="rect">
            <a:avLst/>
          </a:prstGeom>
          <a:noFill/>
          <a:ln>
            <a:noFill/>
          </a:ln>
        </p:spPr>
      </p:pic>
      <p:pic>
        <p:nvPicPr>
          <p:cNvPr id="71" name="Google Shape;71;p15"/>
          <p:cNvPicPr preferRelativeResize="0"/>
          <p:nvPr/>
        </p:nvPicPr>
        <p:blipFill>
          <a:blip r:embed="rId7">
            <a:alphaModFix/>
          </a:blip>
          <a:stretch>
            <a:fillRect/>
          </a:stretch>
        </p:blipFill>
        <p:spPr>
          <a:xfrm>
            <a:off x="594649" y="1632125"/>
            <a:ext cx="1342533" cy="572700"/>
          </a:xfrm>
          <a:prstGeom prst="rect">
            <a:avLst/>
          </a:prstGeom>
          <a:noFill/>
          <a:ln>
            <a:noFill/>
          </a:ln>
        </p:spPr>
      </p:pic>
      <p:pic>
        <p:nvPicPr>
          <p:cNvPr id="72" name="Google Shape;72;p15"/>
          <p:cNvPicPr preferRelativeResize="0"/>
          <p:nvPr/>
        </p:nvPicPr>
        <p:blipFill>
          <a:blip r:embed="rId8">
            <a:alphaModFix/>
          </a:blip>
          <a:stretch>
            <a:fillRect/>
          </a:stretch>
        </p:blipFill>
        <p:spPr>
          <a:xfrm>
            <a:off x="2229369" y="1374681"/>
            <a:ext cx="848100" cy="830151"/>
          </a:xfrm>
          <a:prstGeom prst="rect">
            <a:avLst/>
          </a:prstGeom>
          <a:noFill/>
          <a:ln>
            <a:noFill/>
          </a:ln>
        </p:spPr>
      </p:pic>
      <p:pic>
        <p:nvPicPr>
          <p:cNvPr id="73" name="Google Shape;73;p15"/>
          <p:cNvPicPr preferRelativeResize="0"/>
          <p:nvPr/>
        </p:nvPicPr>
        <p:blipFill>
          <a:blip r:embed="rId9">
            <a:alphaModFix/>
          </a:blip>
          <a:stretch>
            <a:fillRect/>
          </a:stretch>
        </p:blipFill>
        <p:spPr>
          <a:xfrm>
            <a:off x="3966237" y="1274700"/>
            <a:ext cx="940500" cy="675753"/>
          </a:xfrm>
          <a:prstGeom prst="rect">
            <a:avLst/>
          </a:prstGeom>
          <a:noFill/>
          <a:ln>
            <a:noFill/>
          </a:ln>
        </p:spPr>
      </p:pic>
      <p:pic>
        <p:nvPicPr>
          <p:cNvPr id="74" name="Google Shape;74;p15"/>
          <p:cNvPicPr preferRelativeResize="0"/>
          <p:nvPr/>
        </p:nvPicPr>
        <p:blipFill>
          <a:blip r:embed="rId10">
            <a:alphaModFix/>
          </a:blip>
          <a:stretch>
            <a:fillRect/>
          </a:stretch>
        </p:blipFill>
        <p:spPr>
          <a:xfrm>
            <a:off x="3077475" y="3724625"/>
            <a:ext cx="1038225" cy="933450"/>
          </a:xfrm>
          <a:prstGeom prst="rect">
            <a:avLst/>
          </a:prstGeom>
          <a:noFill/>
          <a:ln>
            <a:noFill/>
          </a:ln>
        </p:spPr>
      </p:pic>
      <p:pic>
        <p:nvPicPr>
          <p:cNvPr id="75" name="Google Shape;75;p15"/>
          <p:cNvPicPr preferRelativeResize="0"/>
          <p:nvPr/>
        </p:nvPicPr>
        <p:blipFill>
          <a:blip r:embed="rId11">
            <a:alphaModFix/>
          </a:blip>
          <a:stretch>
            <a:fillRect/>
          </a:stretch>
        </p:blipFill>
        <p:spPr>
          <a:xfrm>
            <a:off x="5579322" y="832022"/>
            <a:ext cx="3157525" cy="1561100"/>
          </a:xfrm>
          <a:prstGeom prst="rect">
            <a:avLst/>
          </a:prstGeom>
          <a:noFill/>
          <a:ln>
            <a:noFill/>
          </a:ln>
        </p:spPr>
      </p:pic>
      <p:pic>
        <p:nvPicPr>
          <p:cNvPr id="76" name="Google Shape;76;p15"/>
          <p:cNvPicPr preferRelativeResize="0"/>
          <p:nvPr/>
        </p:nvPicPr>
        <p:blipFill>
          <a:blip r:embed="rId12">
            <a:alphaModFix/>
          </a:blip>
          <a:stretch>
            <a:fillRect/>
          </a:stretch>
        </p:blipFill>
        <p:spPr>
          <a:xfrm>
            <a:off x="228025" y="2561808"/>
            <a:ext cx="2428875" cy="628650"/>
          </a:xfrm>
          <a:prstGeom prst="rect">
            <a:avLst/>
          </a:prstGeom>
          <a:noFill/>
          <a:ln>
            <a:noFill/>
          </a:ln>
        </p:spPr>
      </p:pic>
      <p:pic>
        <p:nvPicPr>
          <p:cNvPr id="77" name="Google Shape;77;p15"/>
          <p:cNvPicPr preferRelativeResize="0"/>
          <p:nvPr/>
        </p:nvPicPr>
        <p:blipFill>
          <a:blip r:embed="rId13">
            <a:alphaModFix/>
          </a:blip>
          <a:stretch>
            <a:fillRect/>
          </a:stretch>
        </p:blipFill>
        <p:spPr>
          <a:xfrm>
            <a:off x="5402838" y="3887909"/>
            <a:ext cx="2771775" cy="904875"/>
          </a:xfrm>
          <a:prstGeom prst="rect">
            <a:avLst/>
          </a:prstGeom>
          <a:noFill/>
          <a:ln>
            <a:noFill/>
          </a:ln>
        </p:spPr>
      </p:pic>
      <p:sp>
        <p:nvSpPr>
          <p:cNvPr id="78" name="Google Shape;78;p15"/>
          <p:cNvSpPr txBox="1"/>
          <p:nvPr/>
        </p:nvSpPr>
        <p:spPr>
          <a:xfrm>
            <a:off x="3143250" y="2305050"/>
            <a:ext cx="2259600" cy="985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5200">
                <a:latin typeface="Impact"/>
                <a:ea typeface="Impact"/>
                <a:cs typeface="Impact"/>
                <a:sym typeface="Impact"/>
              </a:rPr>
              <a:t>Gaming</a:t>
            </a:r>
            <a:endParaRPr sz="5200">
              <a:latin typeface="Impact"/>
              <a:ea typeface="Impact"/>
              <a:cs typeface="Impact"/>
              <a:sym typeface="Impact"/>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0021"/>
    </mc:Choice>
    <mc:Fallback>
      <p:transition spd="slow" advTm="400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graphicFrame>
        <p:nvGraphicFramePr>
          <p:cNvPr id="83" name="Google Shape;83;p16"/>
          <p:cNvGraphicFramePr/>
          <p:nvPr/>
        </p:nvGraphicFramePr>
        <p:xfrm>
          <a:off x="800100" y="886213"/>
          <a:ext cx="7239000" cy="3931800"/>
        </p:xfrm>
        <a:graphic>
          <a:graphicData uri="http://schemas.openxmlformats.org/drawingml/2006/table">
            <a:tbl>
              <a:tblPr>
                <a:noFill/>
                <a:tableStyleId>{F1E8EFF5-B473-46E6-8212-01CE4C8F0817}</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594325">
                <a:tc>
                  <a:txBody>
                    <a:bodyPr/>
                    <a:lstStyle/>
                    <a:p>
                      <a:pPr marL="0" lvl="0" indent="0" algn="l" rtl="0">
                        <a:spcBef>
                          <a:spcPts val="0"/>
                        </a:spcBef>
                        <a:spcAft>
                          <a:spcPts val="0"/>
                        </a:spcAft>
                        <a:buClr>
                          <a:schemeClr val="dk1"/>
                        </a:buClr>
                        <a:buSzPts val="1100"/>
                        <a:buFont typeface="Arial"/>
                        <a:buNone/>
                      </a:pPr>
                      <a:endParaRPr/>
                    </a:p>
                  </a:txBody>
                  <a:tcPr marL="91425" marR="91425" marT="91425" marB="91425"/>
                </a:tc>
                <a:tc>
                  <a:txBody>
                    <a:bodyPr/>
                    <a:lstStyle/>
                    <a:p>
                      <a:pPr marL="0" lvl="0" indent="0" algn="r" rtl="0">
                        <a:spcBef>
                          <a:spcPts val="0"/>
                        </a:spcBef>
                        <a:spcAft>
                          <a:spcPts val="0"/>
                        </a:spcAft>
                        <a:buNone/>
                      </a:pPr>
                      <a:r>
                        <a:rPr lang="en-GB"/>
                        <a:t>(parental controls </a:t>
                      </a:r>
                      <a:endParaRPr/>
                    </a:p>
                    <a:p>
                      <a:pPr marL="0" lvl="0" indent="0" algn="r" rtl="0">
                        <a:spcBef>
                          <a:spcPts val="0"/>
                        </a:spcBef>
                        <a:spcAft>
                          <a:spcPts val="0"/>
                        </a:spcAft>
                        <a:buNone/>
                      </a:pPr>
                      <a:r>
                        <a:rPr lang="en-GB"/>
                        <a:t>strongly recommended </a:t>
                      </a:r>
                      <a:endParaRPr/>
                    </a:p>
                    <a:p>
                      <a:pPr marL="0" lvl="0" indent="0" algn="r" rtl="0">
                        <a:spcBef>
                          <a:spcPts val="0"/>
                        </a:spcBef>
                        <a:spcAft>
                          <a:spcPts val="0"/>
                        </a:spcAft>
                        <a:buNone/>
                      </a:pPr>
                      <a:r>
                        <a:rPr lang="en-GB"/>
                        <a:t>for under 13’s)</a:t>
                      </a:r>
                      <a:endParaRPr>
                        <a:solidFill>
                          <a:schemeClr val="dk1"/>
                        </a:solidFill>
                      </a:endParaRPr>
                    </a:p>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tc>
                <a:tc>
                  <a:txBody>
                    <a:bodyPr/>
                    <a:lstStyle/>
                    <a:p>
                      <a:pPr marL="0" lvl="0" indent="0" algn="r" rtl="0">
                        <a:spcBef>
                          <a:spcPts val="0"/>
                        </a:spcBef>
                        <a:spcAft>
                          <a:spcPts val="0"/>
                        </a:spcAft>
                        <a:buNone/>
                      </a:pPr>
                      <a:r>
                        <a:rPr lang="en-GB"/>
                        <a:t>Some parents </a:t>
                      </a:r>
                      <a:endParaRPr/>
                    </a:p>
                    <a:p>
                      <a:pPr marL="0" lvl="0" indent="0" algn="r" rtl="0">
                        <a:spcBef>
                          <a:spcPts val="0"/>
                        </a:spcBef>
                        <a:spcAft>
                          <a:spcPts val="0"/>
                        </a:spcAft>
                        <a:buNone/>
                      </a:pPr>
                      <a:r>
                        <a:rPr lang="en-GB"/>
                        <a:t>believe 10 is a</a:t>
                      </a:r>
                      <a:endParaRPr/>
                    </a:p>
                    <a:p>
                      <a:pPr marL="0" lvl="0" indent="0" algn="r" rtl="0">
                        <a:spcBef>
                          <a:spcPts val="0"/>
                        </a:spcBef>
                        <a:spcAft>
                          <a:spcPts val="0"/>
                        </a:spcAft>
                        <a:buNone/>
                      </a:pPr>
                      <a:r>
                        <a:rPr lang="en-GB"/>
                        <a:t> better age. </a:t>
                      </a:r>
                      <a:endParaRPr/>
                    </a:p>
                  </a:txBody>
                  <a:tcPr marL="91425" marR="91425" marT="91425" marB="91425"/>
                </a:tc>
                <a:extLst>
                  <a:ext uri="{0D108BD9-81ED-4DB2-BD59-A6C34878D82A}">
                    <a16:rowId xmlns:a16="http://schemas.microsoft.com/office/drawing/2014/main" val="10003"/>
                  </a:ext>
                </a:extLst>
              </a:tr>
            </a:tbl>
          </a:graphicData>
        </a:graphic>
      </p:graphicFrame>
      <p:sp>
        <p:nvSpPr>
          <p:cNvPr id="84" name="Google Shape;84;p16"/>
          <p:cNvSpPr txBox="1"/>
          <p:nvPr/>
        </p:nvSpPr>
        <p:spPr>
          <a:xfrm>
            <a:off x="800100" y="285750"/>
            <a:ext cx="43242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900" b="1"/>
              <a:t>Age Ratings</a:t>
            </a:r>
            <a:endParaRPr sz="1900" b="1"/>
          </a:p>
        </p:txBody>
      </p:sp>
      <p:pic>
        <p:nvPicPr>
          <p:cNvPr id="85" name="Google Shape;85;p16"/>
          <p:cNvPicPr preferRelativeResize="0"/>
          <p:nvPr/>
        </p:nvPicPr>
        <p:blipFill>
          <a:blip r:embed="rId5">
            <a:alphaModFix/>
          </a:blip>
          <a:stretch>
            <a:fillRect/>
          </a:stretch>
        </p:blipFill>
        <p:spPr>
          <a:xfrm>
            <a:off x="1488100" y="1006912"/>
            <a:ext cx="2144147" cy="477000"/>
          </a:xfrm>
          <a:prstGeom prst="rect">
            <a:avLst/>
          </a:prstGeom>
          <a:noFill/>
          <a:ln>
            <a:noFill/>
          </a:ln>
        </p:spPr>
      </p:pic>
      <p:pic>
        <p:nvPicPr>
          <p:cNvPr id="86" name="Google Shape;86;p16"/>
          <p:cNvPicPr preferRelativeResize="0"/>
          <p:nvPr/>
        </p:nvPicPr>
        <p:blipFill>
          <a:blip r:embed="rId6">
            <a:alphaModFix/>
          </a:blip>
          <a:stretch>
            <a:fillRect/>
          </a:stretch>
        </p:blipFill>
        <p:spPr>
          <a:xfrm>
            <a:off x="4572000" y="1006902"/>
            <a:ext cx="669751" cy="783625"/>
          </a:xfrm>
          <a:prstGeom prst="rect">
            <a:avLst/>
          </a:prstGeom>
          <a:noFill/>
          <a:ln>
            <a:noFill/>
          </a:ln>
        </p:spPr>
      </p:pic>
      <p:pic>
        <p:nvPicPr>
          <p:cNvPr id="87" name="Google Shape;87;p16"/>
          <p:cNvPicPr preferRelativeResize="0"/>
          <p:nvPr/>
        </p:nvPicPr>
        <p:blipFill>
          <a:blip r:embed="rId7">
            <a:alphaModFix/>
          </a:blip>
          <a:stretch>
            <a:fillRect/>
          </a:stretch>
        </p:blipFill>
        <p:spPr>
          <a:xfrm>
            <a:off x="1638688" y="2080201"/>
            <a:ext cx="1842954" cy="477000"/>
          </a:xfrm>
          <a:prstGeom prst="rect">
            <a:avLst/>
          </a:prstGeom>
          <a:noFill/>
          <a:ln>
            <a:noFill/>
          </a:ln>
        </p:spPr>
      </p:pic>
      <p:pic>
        <p:nvPicPr>
          <p:cNvPr id="88" name="Google Shape;88;p16"/>
          <p:cNvPicPr preferRelativeResize="0"/>
          <p:nvPr/>
        </p:nvPicPr>
        <p:blipFill>
          <a:blip r:embed="rId8">
            <a:alphaModFix/>
          </a:blip>
          <a:stretch>
            <a:fillRect/>
          </a:stretch>
        </p:blipFill>
        <p:spPr>
          <a:xfrm>
            <a:off x="1708774" y="3153488"/>
            <a:ext cx="1702800" cy="555900"/>
          </a:xfrm>
          <a:prstGeom prst="rect">
            <a:avLst/>
          </a:prstGeom>
          <a:noFill/>
          <a:ln>
            <a:noFill/>
          </a:ln>
        </p:spPr>
      </p:pic>
      <p:pic>
        <p:nvPicPr>
          <p:cNvPr id="89" name="Google Shape;89;p16"/>
          <p:cNvPicPr preferRelativeResize="0"/>
          <p:nvPr/>
        </p:nvPicPr>
        <p:blipFill rotWithShape="1">
          <a:blip r:embed="rId9">
            <a:alphaModFix/>
          </a:blip>
          <a:srcRect b="44558"/>
          <a:stretch/>
        </p:blipFill>
        <p:spPr>
          <a:xfrm>
            <a:off x="1488100" y="4084225"/>
            <a:ext cx="2144149" cy="587710"/>
          </a:xfrm>
          <a:prstGeom prst="rect">
            <a:avLst/>
          </a:prstGeom>
          <a:noFill/>
          <a:ln>
            <a:noFill/>
          </a:ln>
        </p:spPr>
      </p:pic>
      <p:pic>
        <p:nvPicPr>
          <p:cNvPr id="90" name="Google Shape;90;p16"/>
          <p:cNvPicPr preferRelativeResize="0"/>
          <p:nvPr/>
        </p:nvPicPr>
        <p:blipFill>
          <a:blip r:embed="rId6">
            <a:alphaModFix/>
          </a:blip>
          <a:stretch>
            <a:fillRect/>
          </a:stretch>
        </p:blipFill>
        <p:spPr>
          <a:xfrm>
            <a:off x="4572000" y="2034664"/>
            <a:ext cx="669751" cy="783625"/>
          </a:xfrm>
          <a:prstGeom prst="rect">
            <a:avLst/>
          </a:prstGeom>
          <a:noFill/>
          <a:ln>
            <a:noFill/>
          </a:ln>
        </p:spPr>
      </p:pic>
      <p:pic>
        <p:nvPicPr>
          <p:cNvPr id="91" name="Google Shape;91;p16"/>
          <p:cNvPicPr preferRelativeResize="0"/>
          <p:nvPr/>
        </p:nvPicPr>
        <p:blipFill>
          <a:blip r:embed="rId10">
            <a:alphaModFix/>
          </a:blip>
          <a:stretch>
            <a:fillRect/>
          </a:stretch>
        </p:blipFill>
        <p:spPr>
          <a:xfrm>
            <a:off x="4572000" y="3062450"/>
            <a:ext cx="669750" cy="775850"/>
          </a:xfrm>
          <a:prstGeom prst="rect">
            <a:avLst/>
          </a:prstGeom>
          <a:noFill/>
          <a:ln>
            <a:noFill/>
          </a:ln>
        </p:spPr>
      </p:pic>
      <p:pic>
        <p:nvPicPr>
          <p:cNvPr id="92" name="Google Shape;92;p16"/>
          <p:cNvPicPr preferRelativeResize="0"/>
          <p:nvPr/>
        </p:nvPicPr>
        <p:blipFill>
          <a:blip r:embed="rId6">
            <a:alphaModFix/>
          </a:blip>
          <a:stretch>
            <a:fillRect/>
          </a:stretch>
        </p:blipFill>
        <p:spPr>
          <a:xfrm>
            <a:off x="4572000" y="4082439"/>
            <a:ext cx="669751" cy="783625"/>
          </a:xfrm>
          <a:prstGeom prst="rect">
            <a:avLst/>
          </a:prstGeom>
          <a:noFill/>
          <a:ln>
            <a:noFill/>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6207"/>
    </mc:Choice>
    <mc:Fallback>
      <p:transition spd="slow" advTm="562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What do our children do online?</a:t>
            </a:r>
            <a:endParaRPr/>
          </a:p>
        </p:txBody>
      </p:sp>
      <p:pic>
        <p:nvPicPr>
          <p:cNvPr id="98" name="Google Shape;98;p17"/>
          <p:cNvPicPr preferRelativeResize="0"/>
          <p:nvPr/>
        </p:nvPicPr>
        <p:blipFill rotWithShape="1">
          <a:blip r:embed="rId5">
            <a:alphaModFix/>
          </a:blip>
          <a:srcRect l="8908" t="6807" b="6137"/>
          <a:stretch/>
        </p:blipFill>
        <p:spPr>
          <a:xfrm>
            <a:off x="3956400" y="2963750"/>
            <a:ext cx="1234350" cy="1233604"/>
          </a:xfrm>
          <a:prstGeom prst="rect">
            <a:avLst/>
          </a:prstGeom>
          <a:noFill/>
          <a:ln>
            <a:noFill/>
          </a:ln>
        </p:spPr>
      </p:pic>
      <p:pic>
        <p:nvPicPr>
          <p:cNvPr id="99" name="Google Shape;99;p17"/>
          <p:cNvPicPr preferRelativeResize="0"/>
          <p:nvPr/>
        </p:nvPicPr>
        <p:blipFill>
          <a:blip r:embed="rId6">
            <a:alphaModFix/>
          </a:blip>
          <a:stretch>
            <a:fillRect/>
          </a:stretch>
        </p:blipFill>
        <p:spPr>
          <a:xfrm>
            <a:off x="6346900" y="787429"/>
            <a:ext cx="1018550" cy="1136625"/>
          </a:xfrm>
          <a:prstGeom prst="rect">
            <a:avLst/>
          </a:prstGeom>
          <a:noFill/>
          <a:ln>
            <a:noFill/>
          </a:ln>
        </p:spPr>
      </p:pic>
      <p:pic>
        <p:nvPicPr>
          <p:cNvPr id="100" name="Google Shape;100;p17"/>
          <p:cNvPicPr preferRelativeResize="0"/>
          <p:nvPr/>
        </p:nvPicPr>
        <p:blipFill>
          <a:blip r:embed="rId7">
            <a:alphaModFix/>
          </a:blip>
          <a:stretch>
            <a:fillRect/>
          </a:stretch>
        </p:blipFill>
        <p:spPr>
          <a:xfrm>
            <a:off x="716800" y="3454201"/>
            <a:ext cx="2445850" cy="743150"/>
          </a:xfrm>
          <a:prstGeom prst="rect">
            <a:avLst/>
          </a:prstGeom>
          <a:noFill/>
          <a:ln>
            <a:noFill/>
          </a:ln>
        </p:spPr>
      </p:pic>
      <p:pic>
        <p:nvPicPr>
          <p:cNvPr id="101" name="Google Shape;101;p17"/>
          <p:cNvPicPr preferRelativeResize="0"/>
          <p:nvPr/>
        </p:nvPicPr>
        <p:blipFill>
          <a:blip r:embed="rId8">
            <a:alphaModFix/>
          </a:blip>
          <a:stretch>
            <a:fillRect/>
          </a:stretch>
        </p:blipFill>
        <p:spPr>
          <a:xfrm>
            <a:off x="945400" y="1298525"/>
            <a:ext cx="1018550" cy="1025726"/>
          </a:xfrm>
          <a:prstGeom prst="rect">
            <a:avLst/>
          </a:prstGeom>
          <a:noFill/>
          <a:ln>
            <a:noFill/>
          </a:ln>
        </p:spPr>
      </p:pic>
      <p:pic>
        <p:nvPicPr>
          <p:cNvPr id="102" name="Google Shape;102;p17"/>
          <p:cNvPicPr preferRelativeResize="0"/>
          <p:nvPr/>
        </p:nvPicPr>
        <p:blipFill>
          <a:blip r:embed="rId9">
            <a:alphaModFix/>
          </a:blip>
          <a:stretch>
            <a:fillRect/>
          </a:stretch>
        </p:blipFill>
        <p:spPr>
          <a:xfrm>
            <a:off x="6519774" y="2758949"/>
            <a:ext cx="1234350" cy="1238875"/>
          </a:xfrm>
          <a:prstGeom prst="rect">
            <a:avLst/>
          </a:prstGeom>
          <a:noFill/>
          <a:ln>
            <a:noFill/>
          </a:ln>
        </p:spPr>
      </p:pic>
      <p:sp>
        <p:nvSpPr>
          <p:cNvPr id="103" name="Google Shape;103;p17"/>
          <p:cNvSpPr txBox="1"/>
          <p:nvPr/>
        </p:nvSpPr>
        <p:spPr>
          <a:xfrm>
            <a:off x="3162650" y="1411188"/>
            <a:ext cx="3352800" cy="954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5000">
                <a:latin typeface="Impact"/>
                <a:ea typeface="Impact"/>
                <a:cs typeface="Impact"/>
                <a:sym typeface="Impact"/>
              </a:rPr>
              <a:t>Social</a:t>
            </a:r>
            <a:endParaRPr sz="5000">
              <a:latin typeface="Impact"/>
              <a:ea typeface="Impact"/>
              <a:cs typeface="Impact"/>
              <a:sym typeface="Impact"/>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9048"/>
    </mc:Choice>
    <mc:Fallback>
      <p:transition spd="slow" advTm="190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graphicFrame>
        <p:nvGraphicFramePr>
          <p:cNvPr id="108" name="Google Shape;108;p18"/>
          <p:cNvGraphicFramePr/>
          <p:nvPr/>
        </p:nvGraphicFramePr>
        <p:xfrm>
          <a:off x="704850" y="762750"/>
          <a:ext cx="7239000" cy="3687930"/>
        </p:xfrm>
        <a:graphic>
          <a:graphicData uri="http://schemas.openxmlformats.org/drawingml/2006/table">
            <a:tbl>
              <a:tblPr>
                <a:noFill/>
                <a:tableStyleId>{F1E8EFF5-B473-46E6-8212-01CE4C8F0817}</a:tableStyleId>
              </a:tblPr>
              <a:tblGrid>
                <a:gridCol w="2543175">
                  <a:extLst>
                    <a:ext uri="{9D8B030D-6E8A-4147-A177-3AD203B41FA5}">
                      <a16:colId xmlns:a16="http://schemas.microsoft.com/office/drawing/2014/main" val="20000"/>
                    </a:ext>
                  </a:extLst>
                </a:gridCol>
                <a:gridCol w="4695825">
                  <a:extLst>
                    <a:ext uri="{9D8B030D-6E8A-4147-A177-3AD203B41FA5}">
                      <a16:colId xmlns:a16="http://schemas.microsoft.com/office/drawing/2014/main" val="20001"/>
                    </a:ext>
                  </a:extLst>
                </a:gridCol>
              </a:tblGrid>
              <a:tr h="381000">
                <a:tc>
                  <a:txBody>
                    <a:bodyPr/>
                    <a:lstStyle/>
                    <a:p>
                      <a:pPr marL="0" lvl="0" indent="0" algn="l" rtl="0">
                        <a:spcBef>
                          <a:spcPts val="0"/>
                        </a:spcBef>
                        <a:spcAft>
                          <a:spcPts val="0"/>
                        </a:spcAft>
                        <a:buNone/>
                      </a:pPr>
                      <a:r>
                        <a:rPr lang="en-GB"/>
                        <a:t>YouTube</a:t>
                      </a:r>
                      <a:endParaRPr/>
                    </a:p>
                  </a:txBody>
                  <a:tcPr marL="91425" marR="91425" marT="91425" marB="91425"/>
                </a:tc>
                <a:tc>
                  <a:txBody>
                    <a:bodyPr/>
                    <a:lstStyle/>
                    <a:p>
                      <a:pPr marL="0" lvl="0" indent="0" algn="l" rtl="0">
                        <a:spcBef>
                          <a:spcPts val="0"/>
                        </a:spcBef>
                        <a:spcAft>
                          <a:spcPts val="0"/>
                        </a:spcAft>
                        <a:buNone/>
                      </a:pPr>
                      <a:r>
                        <a:rPr lang="en-GB"/>
                        <a:t>No PEGI rating to watch videos. You need to be 13 to have your own YouTube channel. However, children could easily access unsuitable videos. </a:t>
                      </a:r>
                      <a:endParaRPr/>
                    </a:p>
                  </a:txBody>
                  <a:tcPr marL="91425" marR="91425" marT="91425" marB="91425"/>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a:t>YouTube Kids</a:t>
                      </a:r>
                      <a:endParaRPr/>
                    </a:p>
                  </a:txBody>
                  <a:tcPr marL="91425" marR="91425" marT="91425" marB="91425"/>
                </a:tc>
                <a:tc>
                  <a:txBody>
                    <a:bodyPr/>
                    <a:lstStyle/>
                    <a:p>
                      <a:pPr marL="0" lvl="0" indent="0" algn="l" rtl="0">
                        <a:spcBef>
                          <a:spcPts val="0"/>
                        </a:spcBef>
                        <a:spcAft>
                          <a:spcPts val="0"/>
                        </a:spcAft>
                        <a:buNone/>
                      </a:pPr>
                      <a:r>
                        <a:rPr lang="en-GB"/>
                        <a:t>Is suitable for under 13’s</a:t>
                      </a:r>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endParaRPr/>
                    </a:p>
                    <a:p>
                      <a:pPr marL="0" lvl="0" indent="0" algn="l" rtl="0">
                        <a:spcBef>
                          <a:spcPts val="0"/>
                        </a:spcBef>
                        <a:spcAft>
                          <a:spcPts val="0"/>
                        </a:spcAft>
                        <a:buNone/>
                      </a:pPr>
                      <a:r>
                        <a:rPr lang="en-GB"/>
                        <a:t>TikTok</a:t>
                      </a:r>
                      <a:endParaRPr/>
                    </a:p>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GB"/>
                        <a:t>Instagram </a:t>
                      </a:r>
                      <a:endParaRPr/>
                    </a:p>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a:t>Whatsapp</a:t>
                      </a:r>
                      <a:endParaRPr/>
                    </a:p>
                    <a:p>
                      <a:pPr marL="0" lvl="0" indent="0" algn="l" rtl="0">
                        <a:spcBef>
                          <a:spcPts val="0"/>
                        </a:spcBef>
                        <a:spcAft>
                          <a:spcPts val="0"/>
                        </a:spcAft>
                        <a:buNone/>
                      </a:pPr>
                      <a:endParaRPr/>
                    </a:p>
                    <a:p>
                      <a:pPr marL="0" lvl="0" indent="0" algn="l" rtl="0">
                        <a:spcBef>
                          <a:spcPts val="0"/>
                        </a:spcBef>
                        <a:spcAft>
                          <a:spcPts val="0"/>
                        </a:spcAft>
                        <a:buNone/>
                      </a:pPr>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4"/>
                  </a:ext>
                </a:extLst>
              </a:tr>
            </a:tbl>
          </a:graphicData>
        </a:graphic>
      </p:graphicFrame>
      <p:sp>
        <p:nvSpPr>
          <p:cNvPr id="109" name="Google Shape;109;p18"/>
          <p:cNvSpPr txBox="1"/>
          <p:nvPr/>
        </p:nvSpPr>
        <p:spPr>
          <a:xfrm>
            <a:off x="800100" y="285750"/>
            <a:ext cx="4324200" cy="47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900" b="1"/>
              <a:t>Age Ratings</a:t>
            </a:r>
            <a:endParaRPr sz="1900" b="1"/>
          </a:p>
        </p:txBody>
      </p:sp>
      <p:pic>
        <p:nvPicPr>
          <p:cNvPr id="110" name="Google Shape;110;p18"/>
          <p:cNvPicPr preferRelativeResize="0"/>
          <p:nvPr/>
        </p:nvPicPr>
        <p:blipFill>
          <a:blip r:embed="rId5">
            <a:alphaModFix/>
          </a:blip>
          <a:stretch>
            <a:fillRect/>
          </a:stretch>
        </p:blipFill>
        <p:spPr>
          <a:xfrm>
            <a:off x="5076675" y="2079625"/>
            <a:ext cx="543075" cy="627450"/>
          </a:xfrm>
          <a:prstGeom prst="rect">
            <a:avLst/>
          </a:prstGeom>
          <a:noFill/>
          <a:ln>
            <a:noFill/>
          </a:ln>
        </p:spPr>
      </p:pic>
      <p:pic>
        <p:nvPicPr>
          <p:cNvPr id="111" name="Google Shape;111;p18"/>
          <p:cNvPicPr preferRelativeResize="0"/>
          <p:nvPr/>
        </p:nvPicPr>
        <p:blipFill rotWithShape="1">
          <a:blip r:embed="rId6">
            <a:alphaModFix/>
          </a:blip>
          <a:srcRect l="8908" t="6807" b="6137"/>
          <a:stretch/>
        </p:blipFill>
        <p:spPr>
          <a:xfrm>
            <a:off x="1994825" y="2128962"/>
            <a:ext cx="583500" cy="583125"/>
          </a:xfrm>
          <a:prstGeom prst="rect">
            <a:avLst/>
          </a:prstGeom>
          <a:noFill/>
          <a:ln>
            <a:noFill/>
          </a:ln>
        </p:spPr>
      </p:pic>
      <p:pic>
        <p:nvPicPr>
          <p:cNvPr id="112" name="Google Shape;112;p18"/>
          <p:cNvPicPr preferRelativeResize="0"/>
          <p:nvPr/>
        </p:nvPicPr>
        <p:blipFill>
          <a:blip r:embed="rId7">
            <a:alphaModFix/>
          </a:blip>
          <a:stretch>
            <a:fillRect/>
          </a:stretch>
        </p:blipFill>
        <p:spPr>
          <a:xfrm>
            <a:off x="1994825" y="2915763"/>
            <a:ext cx="583500" cy="587620"/>
          </a:xfrm>
          <a:prstGeom prst="rect">
            <a:avLst/>
          </a:prstGeom>
          <a:noFill/>
          <a:ln>
            <a:noFill/>
          </a:ln>
        </p:spPr>
      </p:pic>
      <p:pic>
        <p:nvPicPr>
          <p:cNvPr id="113" name="Google Shape;113;p18"/>
          <p:cNvPicPr preferRelativeResize="0"/>
          <p:nvPr/>
        </p:nvPicPr>
        <p:blipFill>
          <a:blip r:embed="rId5">
            <a:alphaModFix/>
          </a:blip>
          <a:stretch>
            <a:fillRect/>
          </a:stretch>
        </p:blipFill>
        <p:spPr>
          <a:xfrm>
            <a:off x="5076675" y="2895850"/>
            <a:ext cx="543075" cy="627450"/>
          </a:xfrm>
          <a:prstGeom prst="rect">
            <a:avLst/>
          </a:prstGeom>
          <a:noFill/>
          <a:ln>
            <a:noFill/>
          </a:ln>
        </p:spPr>
      </p:pic>
      <p:pic>
        <p:nvPicPr>
          <p:cNvPr id="114" name="Google Shape;114;p18"/>
          <p:cNvPicPr preferRelativeResize="0"/>
          <p:nvPr/>
        </p:nvPicPr>
        <p:blipFill>
          <a:blip r:embed="rId8">
            <a:alphaModFix/>
          </a:blip>
          <a:stretch>
            <a:fillRect/>
          </a:stretch>
        </p:blipFill>
        <p:spPr>
          <a:xfrm>
            <a:off x="1994825" y="3707075"/>
            <a:ext cx="583500" cy="651171"/>
          </a:xfrm>
          <a:prstGeom prst="rect">
            <a:avLst/>
          </a:prstGeom>
          <a:noFill/>
          <a:ln>
            <a:noFill/>
          </a:ln>
        </p:spPr>
      </p:pic>
      <p:pic>
        <p:nvPicPr>
          <p:cNvPr id="115" name="Google Shape;115;p18"/>
          <p:cNvPicPr preferRelativeResize="0"/>
          <p:nvPr/>
        </p:nvPicPr>
        <p:blipFill>
          <a:blip r:embed="rId9">
            <a:alphaModFix/>
          </a:blip>
          <a:stretch>
            <a:fillRect/>
          </a:stretch>
        </p:blipFill>
        <p:spPr>
          <a:xfrm>
            <a:off x="5038650" y="3712075"/>
            <a:ext cx="619125" cy="677539"/>
          </a:xfrm>
          <a:prstGeom prst="rect">
            <a:avLst/>
          </a:prstGeom>
          <a:noFill/>
          <a:ln>
            <a:noFill/>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8681"/>
    </mc:Choice>
    <mc:Fallback>
      <p:transition spd="slow" advTm="586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Online safety issues for primary children</a:t>
            </a:r>
            <a:endParaRPr/>
          </a:p>
        </p:txBody>
      </p:sp>
      <p:sp>
        <p:nvSpPr>
          <p:cNvPr id="121" name="Google Shape;121;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dirty="0">
                <a:solidFill>
                  <a:schemeClr val="dk1"/>
                </a:solidFill>
              </a:rPr>
              <a:t>Friends being unkind to each other online.  </a:t>
            </a:r>
            <a:endParaRPr dirty="0">
              <a:solidFill>
                <a:schemeClr val="dk1"/>
              </a:solidFill>
            </a:endParaRPr>
          </a:p>
          <a:p>
            <a:pPr marL="0" lvl="0" indent="0" algn="l" rtl="0">
              <a:spcBef>
                <a:spcPts val="1200"/>
              </a:spcBef>
              <a:spcAft>
                <a:spcPts val="0"/>
              </a:spcAft>
              <a:buNone/>
            </a:pPr>
            <a:r>
              <a:rPr lang="en-GB" dirty="0">
                <a:solidFill>
                  <a:schemeClr val="dk1"/>
                </a:solidFill>
              </a:rPr>
              <a:t>Children watching material that is age inappropriate. </a:t>
            </a:r>
            <a:endParaRPr dirty="0">
              <a:solidFill>
                <a:schemeClr val="dk1"/>
              </a:solidFill>
            </a:endParaRPr>
          </a:p>
          <a:p>
            <a:pPr marL="0" lvl="0" indent="0" algn="l" rtl="0">
              <a:spcBef>
                <a:spcPts val="1200"/>
              </a:spcBef>
              <a:spcAft>
                <a:spcPts val="0"/>
              </a:spcAft>
              <a:buNone/>
            </a:pPr>
            <a:r>
              <a:rPr lang="en-GB" dirty="0">
                <a:solidFill>
                  <a:schemeClr val="dk1"/>
                </a:solidFill>
              </a:rPr>
              <a:t>Fake/misinformation.</a:t>
            </a:r>
            <a:endParaRPr dirty="0">
              <a:solidFill>
                <a:schemeClr val="dk1"/>
              </a:solidFill>
            </a:endParaRPr>
          </a:p>
          <a:p>
            <a:pPr marL="0" lvl="0" indent="0" algn="l" rtl="0">
              <a:spcBef>
                <a:spcPts val="1200"/>
              </a:spcBef>
              <a:spcAft>
                <a:spcPts val="0"/>
              </a:spcAft>
              <a:buNone/>
            </a:pPr>
            <a:r>
              <a:rPr lang="en-GB" dirty="0">
                <a:solidFill>
                  <a:schemeClr val="dk1"/>
                </a:solidFill>
              </a:rPr>
              <a:t>Screen time.</a:t>
            </a:r>
            <a:endParaRPr dirty="0">
              <a:solidFill>
                <a:schemeClr val="dk1"/>
              </a:solidFill>
            </a:endParaRPr>
          </a:p>
          <a:p>
            <a:pPr marL="0" lvl="0" indent="0" algn="l" rtl="0">
              <a:spcBef>
                <a:spcPts val="1200"/>
              </a:spcBef>
              <a:spcAft>
                <a:spcPts val="0"/>
              </a:spcAft>
              <a:buNone/>
            </a:pPr>
            <a:r>
              <a:rPr lang="en-GB" dirty="0">
                <a:solidFill>
                  <a:schemeClr val="dk1"/>
                </a:solidFill>
              </a:rPr>
              <a:t>Online reputation.</a:t>
            </a:r>
            <a:endParaRPr dirty="0">
              <a:solidFill>
                <a:schemeClr val="dk1"/>
              </a:solidFill>
            </a:endParaRPr>
          </a:p>
          <a:p>
            <a:pPr marL="0" lvl="0" indent="0" algn="l" rtl="0">
              <a:spcBef>
                <a:spcPts val="1200"/>
              </a:spcBef>
              <a:spcAft>
                <a:spcPts val="0"/>
              </a:spcAft>
              <a:buNone/>
            </a:pPr>
            <a:r>
              <a:rPr lang="en-GB" dirty="0">
                <a:solidFill>
                  <a:schemeClr val="dk1"/>
                </a:solidFill>
              </a:rPr>
              <a:t>Online grooming.</a:t>
            </a:r>
            <a:endParaRPr dirty="0">
              <a:solidFill>
                <a:schemeClr val="dk1"/>
              </a:solidFill>
            </a:endParaRPr>
          </a:p>
          <a:p>
            <a:pPr marL="0" lvl="0" indent="0" algn="l" rtl="0">
              <a:spcBef>
                <a:spcPts val="1200"/>
              </a:spcBef>
              <a:spcAft>
                <a:spcPts val="0"/>
              </a:spcAft>
              <a:buNone/>
            </a:pPr>
            <a:endParaRPr dirty="0">
              <a:solidFill>
                <a:schemeClr val="dk1"/>
              </a:solidFill>
            </a:endParaRPr>
          </a:p>
          <a:p>
            <a:pPr marL="0" lvl="0" indent="0" algn="l" rtl="0">
              <a:spcBef>
                <a:spcPts val="1200"/>
              </a:spcBef>
              <a:spcAft>
                <a:spcPts val="1200"/>
              </a:spcAft>
              <a:buNone/>
            </a:pPr>
            <a:endParaRPr dirty="0">
              <a:solidFill>
                <a:schemeClr val="dk1"/>
              </a:solidFill>
            </a:endParaRPr>
          </a:p>
        </p:txBody>
      </p:sp>
      <p:pic>
        <p:nvPicPr>
          <p:cNvPr id="122" name="Google Shape;122;p19"/>
          <p:cNvPicPr preferRelativeResize="0"/>
          <p:nvPr/>
        </p:nvPicPr>
        <p:blipFill>
          <a:blip r:embed="rId5">
            <a:alphaModFix/>
          </a:blip>
          <a:stretch>
            <a:fillRect/>
          </a:stretch>
        </p:blipFill>
        <p:spPr>
          <a:xfrm>
            <a:off x="5682500" y="3129500"/>
            <a:ext cx="3260925" cy="1597850"/>
          </a:xfrm>
          <a:prstGeom prst="rect">
            <a:avLst/>
          </a:prstGeom>
          <a:noFill/>
          <a:ln>
            <a:noFill/>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1779"/>
    </mc:Choice>
    <mc:Fallback>
      <p:transition spd="slow" advTm="617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Our message to the children</a:t>
            </a:r>
            <a:endParaRPr/>
          </a:p>
          <a:p>
            <a:pPr marL="0" lvl="0" indent="0" algn="l" rtl="0">
              <a:spcBef>
                <a:spcPts val="0"/>
              </a:spcBef>
              <a:spcAft>
                <a:spcPts val="0"/>
              </a:spcAft>
              <a:buNone/>
            </a:pPr>
            <a:endParaRPr/>
          </a:p>
          <a:p>
            <a:pPr marL="0" lvl="0" indent="0" algn="l" rtl="0">
              <a:spcBef>
                <a:spcPts val="0"/>
              </a:spcBef>
              <a:spcAft>
                <a:spcPts val="0"/>
              </a:spcAft>
              <a:buNone/>
            </a:pPr>
            <a:r>
              <a:rPr lang="en-GB"/>
              <a:t>KS1</a:t>
            </a:r>
            <a:endParaRPr/>
          </a:p>
        </p:txBody>
      </p:sp>
      <p:sp>
        <p:nvSpPr>
          <p:cNvPr id="128" name="Google Shape;128;p20"/>
          <p:cNvSpPr txBox="1">
            <a:spLocks noGrp="1"/>
          </p:cNvSpPr>
          <p:nvPr>
            <p:ph type="body" idx="1"/>
          </p:nvPr>
        </p:nvSpPr>
        <p:spPr>
          <a:xfrm>
            <a:off x="200150" y="1727100"/>
            <a:ext cx="8520600" cy="3416400"/>
          </a:xfrm>
          <a:prstGeom prst="rect">
            <a:avLst/>
          </a:prstGeom>
        </p:spPr>
        <p:txBody>
          <a:bodyPr spcFirstLastPara="1" wrap="square" lIns="91425" tIns="91425" rIns="91425" bIns="91425" anchor="t" anchorCtr="0">
            <a:normAutofit/>
          </a:bodyPr>
          <a:lstStyle/>
          <a:p>
            <a:pPr marL="457200" lvl="0" indent="-374650" algn="l" rtl="0">
              <a:spcBef>
                <a:spcPts val="0"/>
              </a:spcBef>
              <a:spcAft>
                <a:spcPts val="0"/>
              </a:spcAft>
              <a:buClr>
                <a:schemeClr val="dk1"/>
              </a:buClr>
              <a:buSzPts val="2300"/>
              <a:buChar char="★"/>
            </a:pPr>
            <a:r>
              <a:rPr lang="en-GB" sz="2300" dirty="0">
                <a:solidFill>
                  <a:schemeClr val="dk1"/>
                </a:solidFill>
              </a:rPr>
              <a:t>Enjoy being online. </a:t>
            </a:r>
            <a:endParaRPr sz="2300" dirty="0">
              <a:solidFill>
                <a:schemeClr val="dk1"/>
              </a:solidFill>
            </a:endParaRPr>
          </a:p>
          <a:p>
            <a:pPr marL="457200" lvl="0" indent="-374650" algn="l" rtl="0">
              <a:spcBef>
                <a:spcPts val="0"/>
              </a:spcBef>
              <a:spcAft>
                <a:spcPts val="0"/>
              </a:spcAft>
              <a:buClr>
                <a:schemeClr val="dk1"/>
              </a:buClr>
              <a:buSzPts val="2300"/>
              <a:buChar char="★"/>
            </a:pPr>
            <a:r>
              <a:rPr lang="en-GB" sz="2300" dirty="0">
                <a:solidFill>
                  <a:schemeClr val="dk1"/>
                </a:solidFill>
              </a:rPr>
              <a:t>Always be kind and respectful to others. </a:t>
            </a:r>
            <a:endParaRPr sz="2300" dirty="0">
              <a:solidFill>
                <a:schemeClr val="dk1"/>
              </a:solidFill>
            </a:endParaRPr>
          </a:p>
          <a:p>
            <a:pPr marL="457200" lvl="0" indent="-374650" algn="l" rtl="0">
              <a:spcBef>
                <a:spcPts val="0"/>
              </a:spcBef>
              <a:spcAft>
                <a:spcPts val="0"/>
              </a:spcAft>
              <a:buClr>
                <a:schemeClr val="dk1"/>
              </a:buClr>
              <a:buSzPts val="2300"/>
              <a:buChar char="★"/>
            </a:pPr>
            <a:r>
              <a:rPr lang="en-GB" sz="2300" dirty="0">
                <a:solidFill>
                  <a:schemeClr val="dk1"/>
                </a:solidFill>
              </a:rPr>
              <a:t>Talk to a trusted grown up if you have any problems.</a:t>
            </a:r>
            <a:endParaRPr sz="2300" dirty="0">
              <a:solidFill>
                <a:schemeClr val="dk1"/>
              </a:solidFill>
            </a:endParaRPr>
          </a:p>
          <a:p>
            <a:pPr marL="457200" lvl="0" indent="-374650" algn="l" rtl="0">
              <a:spcBef>
                <a:spcPts val="0"/>
              </a:spcBef>
              <a:spcAft>
                <a:spcPts val="0"/>
              </a:spcAft>
              <a:buClr>
                <a:schemeClr val="dk1"/>
              </a:buClr>
              <a:buSzPts val="2300"/>
              <a:buChar char="★"/>
            </a:pPr>
            <a:r>
              <a:rPr lang="en-GB" sz="2300" dirty="0">
                <a:solidFill>
                  <a:schemeClr val="dk1"/>
                </a:solidFill>
              </a:rPr>
              <a:t>Make safe choices - keep private information private. </a:t>
            </a:r>
            <a:endParaRPr sz="2300" dirty="0">
              <a:solidFill>
                <a:schemeClr val="dk1"/>
              </a:solidFill>
            </a:endParaRPr>
          </a:p>
          <a:p>
            <a:pPr marL="457200" lvl="0" indent="-374650" algn="l" rtl="0">
              <a:spcBef>
                <a:spcPts val="0"/>
              </a:spcBef>
              <a:spcAft>
                <a:spcPts val="0"/>
              </a:spcAft>
              <a:buClr>
                <a:schemeClr val="dk1"/>
              </a:buClr>
              <a:buSzPts val="2300"/>
              <a:buChar char="★"/>
            </a:pPr>
            <a:r>
              <a:rPr lang="en-GB" sz="2300" dirty="0">
                <a:solidFill>
                  <a:schemeClr val="dk1"/>
                </a:solidFill>
              </a:rPr>
              <a:t>Remember that it is OK to say no to people you meet online</a:t>
            </a:r>
            <a:endParaRPr sz="2300" dirty="0">
              <a:solidFill>
                <a:schemeClr val="dk1"/>
              </a:solidFill>
            </a:endParaRPr>
          </a:p>
          <a:p>
            <a:pPr marL="457200" lvl="0" indent="0" algn="l" rtl="0">
              <a:spcBef>
                <a:spcPts val="1200"/>
              </a:spcBef>
              <a:spcAft>
                <a:spcPts val="1200"/>
              </a:spcAft>
              <a:buNone/>
            </a:pPr>
            <a:endParaRPr sz="2300" dirty="0">
              <a:solidFill>
                <a:schemeClr val="dk1"/>
              </a:solidFill>
            </a:endParaRPr>
          </a:p>
        </p:txBody>
      </p:sp>
      <p:pic>
        <p:nvPicPr>
          <p:cNvPr id="129" name="Google Shape;129;p20"/>
          <p:cNvPicPr preferRelativeResize="0"/>
          <p:nvPr/>
        </p:nvPicPr>
        <p:blipFill>
          <a:blip r:embed="rId5">
            <a:alphaModFix/>
          </a:blip>
          <a:stretch>
            <a:fillRect/>
          </a:stretch>
        </p:blipFill>
        <p:spPr>
          <a:xfrm>
            <a:off x="5789951" y="92275"/>
            <a:ext cx="2810999" cy="1984101"/>
          </a:xfrm>
          <a:prstGeom prst="rect">
            <a:avLst/>
          </a:prstGeom>
          <a:noFill/>
          <a:ln>
            <a:noFill/>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1754"/>
    </mc:Choice>
    <mc:Fallback>
      <p:transition spd="slow" advTm="517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Our message to the children</a:t>
            </a:r>
            <a:endParaRPr/>
          </a:p>
          <a:p>
            <a:pPr marL="0" lvl="0" indent="0" algn="l" rtl="0">
              <a:spcBef>
                <a:spcPts val="0"/>
              </a:spcBef>
              <a:spcAft>
                <a:spcPts val="0"/>
              </a:spcAft>
              <a:buNone/>
            </a:pPr>
            <a:endParaRPr/>
          </a:p>
          <a:p>
            <a:pPr marL="0" lvl="0" indent="0" algn="l" rtl="0">
              <a:spcBef>
                <a:spcPts val="0"/>
              </a:spcBef>
              <a:spcAft>
                <a:spcPts val="0"/>
              </a:spcAft>
              <a:buNone/>
            </a:pPr>
            <a:r>
              <a:rPr lang="en-GB"/>
              <a:t>KS2</a:t>
            </a:r>
            <a:endParaRPr/>
          </a:p>
        </p:txBody>
      </p:sp>
      <p:sp>
        <p:nvSpPr>
          <p:cNvPr id="135" name="Google Shape;135;p21"/>
          <p:cNvSpPr txBox="1">
            <a:spLocks noGrp="1"/>
          </p:cNvSpPr>
          <p:nvPr>
            <p:ph type="body" idx="1"/>
          </p:nvPr>
        </p:nvSpPr>
        <p:spPr>
          <a:xfrm>
            <a:off x="150575" y="1156975"/>
            <a:ext cx="8520600" cy="3416400"/>
          </a:xfrm>
          <a:prstGeom prst="rect">
            <a:avLst/>
          </a:prstGeom>
        </p:spPr>
        <p:txBody>
          <a:bodyPr spcFirstLastPara="1" wrap="square" lIns="91425" tIns="91425" rIns="91425" bIns="91425" anchor="t" anchorCtr="0">
            <a:normAutofit fontScale="85000" lnSpcReduction="10000"/>
          </a:bodyPr>
          <a:lstStyle/>
          <a:p>
            <a:pPr marL="457200" lvl="0" indent="0" algn="l" rtl="0">
              <a:spcBef>
                <a:spcPts val="0"/>
              </a:spcBef>
              <a:spcAft>
                <a:spcPts val="0"/>
              </a:spcAft>
              <a:buNone/>
            </a:pPr>
            <a:endParaRPr sz="2500" b="1">
              <a:solidFill>
                <a:schemeClr val="dk1"/>
              </a:solidFill>
            </a:endParaRPr>
          </a:p>
          <a:p>
            <a:pPr marL="457200" marR="0" lvl="0" indent="-352742" algn="l" rtl="0">
              <a:lnSpc>
                <a:spcPct val="115000"/>
              </a:lnSpc>
              <a:spcBef>
                <a:spcPts val="1200"/>
              </a:spcBef>
              <a:spcAft>
                <a:spcPts val="0"/>
              </a:spcAft>
              <a:buClr>
                <a:schemeClr val="dk1"/>
              </a:buClr>
              <a:buSzPct val="100000"/>
              <a:buChar char="★"/>
            </a:pPr>
            <a:r>
              <a:rPr lang="en-GB" sz="2300">
                <a:solidFill>
                  <a:schemeClr val="dk1"/>
                </a:solidFill>
              </a:rPr>
              <a:t>Be a kind a respectful friend online. </a:t>
            </a:r>
            <a:endParaRPr sz="2300">
              <a:solidFill>
                <a:schemeClr val="dk1"/>
              </a:solidFill>
            </a:endParaRPr>
          </a:p>
          <a:p>
            <a:pPr marL="457200" marR="0" lvl="0" indent="-352742" algn="l" rtl="0">
              <a:lnSpc>
                <a:spcPct val="115000"/>
              </a:lnSpc>
              <a:spcBef>
                <a:spcPts val="0"/>
              </a:spcBef>
              <a:spcAft>
                <a:spcPts val="0"/>
              </a:spcAft>
              <a:buClr>
                <a:schemeClr val="dk1"/>
              </a:buClr>
              <a:buSzPct val="100000"/>
              <a:buChar char="★"/>
            </a:pPr>
            <a:r>
              <a:rPr lang="en-GB" sz="2300">
                <a:solidFill>
                  <a:schemeClr val="dk1"/>
                </a:solidFill>
              </a:rPr>
              <a:t>Stay alert to dangers - keep your passwords safe, keep information private, do not click on unknown links. </a:t>
            </a:r>
            <a:endParaRPr sz="2300">
              <a:solidFill>
                <a:schemeClr val="dk1"/>
              </a:solidFill>
            </a:endParaRPr>
          </a:p>
          <a:p>
            <a:pPr marL="457200" marR="0" lvl="0" indent="-352742" algn="l" rtl="0">
              <a:lnSpc>
                <a:spcPct val="115000"/>
              </a:lnSpc>
              <a:spcBef>
                <a:spcPts val="0"/>
              </a:spcBef>
              <a:spcAft>
                <a:spcPts val="0"/>
              </a:spcAft>
              <a:buClr>
                <a:schemeClr val="dk1"/>
              </a:buClr>
              <a:buSzPct val="100000"/>
              <a:buChar char="★"/>
            </a:pPr>
            <a:r>
              <a:rPr lang="en-GB" sz="2300">
                <a:solidFill>
                  <a:schemeClr val="dk1"/>
                </a:solidFill>
              </a:rPr>
              <a:t>Challenge the behaviour - ‘that is unkind’ ‘I don’t like that’</a:t>
            </a:r>
            <a:endParaRPr sz="2300">
              <a:solidFill>
                <a:schemeClr val="dk1"/>
              </a:solidFill>
            </a:endParaRPr>
          </a:p>
          <a:p>
            <a:pPr marL="457200" marR="0" lvl="0" indent="-352742" algn="l" rtl="0">
              <a:lnSpc>
                <a:spcPct val="115000"/>
              </a:lnSpc>
              <a:spcBef>
                <a:spcPts val="0"/>
              </a:spcBef>
              <a:spcAft>
                <a:spcPts val="0"/>
              </a:spcAft>
              <a:buClr>
                <a:schemeClr val="dk1"/>
              </a:buClr>
              <a:buSzPct val="100000"/>
              <a:buChar char="★"/>
            </a:pPr>
            <a:r>
              <a:rPr lang="en-GB" sz="2300">
                <a:solidFill>
                  <a:schemeClr val="dk1"/>
                </a:solidFill>
              </a:rPr>
              <a:t>No means no - respect other people’s boundaries</a:t>
            </a:r>
            <a:endParaRPr sz="2300">
              <a:solidFill>
                <a:schemeClr val="dk1"/>
              </a:solidFill>
            </a:endParaRPr>
          </a:p>
          <a:p>
            <a:pPr marL="457200" marR="0" lvl="0" indent="-352742" algn="l" rtl="0">
              <a:lnSpc>
                <a:spcPct val="115000"/>
              </a:lnSpc>
              <a:spcBef>
                <a:spcPts val="0"/>
              </a:spcBef>
              <a:spcAft>
                <a:spcPts val="0"/>
              </a:spcAft>
              <a:buClr>
                <a:schemeClr val="dk1"/>
              </a:buClr>
              <a:buSzPct val="100000"/>
              <a:buChar char="★"/>
            </a:pPr>
            <a:r>
              <a:rPr lang="en-GB" sz="2300">
                <a:solidFill>
                  <a:schemeClr val="dk1"/>
                </a:solidFill>
              </a:rPr>
              <a:t>Stand up for your friends</a:t>
            </a:r>
            <a:endParaRPr sz="2300">
              <a:solidFill>
                <a:schemeClr val="dk1"/>
              </a:solidFill>
            </a:endParaRPr>
          </a:p>
          <a:p>
            <a:pPr marL="457200" marR="0" lvl="0" indent="-352742" algn="l" rtl="0">
              <a:lnSpc>
                <a:spcPct val="115000"/>
              </a:lnSpc>
              <a:spcBef>
                <a:spcPts val="0"/>
              </a:spcBef>
              <a:spcAft>
                <a:spcPts val="0"/>
              </a:spcAft>
              <a:buClr>
                <a:schemeClr val="dk1"/>
              </a:buClr>
              <a:buSzPct val="100000"/>
              <a:buChar char="★"/>
            </a:pPr>
            <a:r>
              <a:rPr lang="en-GB" sz="2300">
                <a:solidFill>
                  <a:schemeClr val="dk1"/>
                </a:solidFill>
              </a:rPr>
              <a:t>Use the safety tools such as block/unfriend/report and screen shot.</a:t>
            </a:r>
            <a:endParaRPr sz="2300">
              <a:solidFill>
                <a:schemeClr val="dk1"/>
              </a:solidFill>
            </a:endParaRPr>
          </a:p>
          <a:p>
            <a:pPr marL="457200" marR="0" lvl="0" indent="-352742" algn="l" rtl="0">
              <a:lnSpc>
                <a:spcPct val="115000"/>
              </a:lnSpc>
              <a:spcBef>
                <a:spcPts val="0"/>
              </a:spcBef>
              <a:spcAft>
                <a:spcPts val="0"/>
              </a:spcAft>
              <a:buClr>
                <a:schemeClr val="dk1"/>
              </a:buClr>
              <a:buSzPct val="100000"/>
              <a:buChar char="★"/>
            </a:pPr>
            <a:r>
              <a:rPr lang="en-GB" sz="2300">
                <a:solidFill>
                  <a:schemeClr val="dk1"/>
                </a:solidFill>
              </a:rPr>
              <a:t>Talk to a trusted adult</a:t>
            </a:r>
            <a:endParaRPr sz="2300">
              <a:solidFill>
                <a:schemeClr val="dk1"/>
              </a:solidFill>
            </a:endParaRPr>
          </a:p>
        </p:txBody>
      </p:sp>
      <p:pic>
        <p:nvPicPr>
          <p:cNvPr id="136" name="Google Shape;136;p21"/>
          <p:cNvPicPr preferRelativeResize="0"/>
          <p:nvPr/>
        </p:nvPicPr>
        <p:blipFill>
          <a:blip r:embed="rId5">
            <a:alphaModFix/>
          </a:blip>
          <a:stretch>
            <a:fillRect/>
          </a:stretch>
        </p:blipFill>
        <p:spPr>
          <a:xfrm>
            <a:off x="5789951" y="92275"/>
            <a:ext cx="2810999" cy="1984101"/>
          </a:xfrm>
          <a:prstGeom prst="rect">
            <a:avLst/>
          </a:prstGeom>
          <a:noFill/>
          <a:ln>
            <a:noFill/>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2713"/>
    </mc:Choice>
    <mc:Fallback>
      <p:transition spd="slow" advTm="72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a:t>How can you support your child?</a:t>
            </a:r>
            <a:endParaRPr/>
          </a:p>
          <a:p>
            <a:pPr marL="0" lvl="0" indent="0" algn="l" rtl="0">
              <a:spcBef>
                <a:spcPts val="0"/>
              </a:spcBef>
              <a:spcAft>
                <a:spcPts val="0"/>
              </a:spcAft>
              <a:buNone/>
            </a:pPr>
            <a:endParaRPr/>
          </a:p>
        </p:txBody>
      </p:sp>
      <p:sp>
        <p:nvSpPr>
          <p:cNvPr id="142" name="Google Shape;142;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GB" b="1">
                <a:solidFill>
                  <a:schemeClr val="dk1"/>
                </a:solidFill>
              </a:rPr>
              <a:t>As a parent or carer you play a key role in helping your child to stay safe online.</a:t>
            </a:r>
            <a:endParaRPr b="1">
              <a:solidFill>
                <a:schemeClr val="dk1"/>
              </a:solidFill>
            </a:endParaRPr>
          </a:p>
          <a:p>
            <a:pPr marL="0" lvl="0" indent="0" algn="l" rtl="0">
              <a:spcBef>
                <a:spcPts val="1200"/>
              </a:spcBef>
              <a:spcAft>
                <a:spcPts val="0"/>
              </a:spcAft>
              <a:buNone/>
            </a:pPr>
            <a:r>
              <a:rPr lang="en-GB">
                <a:solidFill>
                  <a:schemeClr val="dk1"/>
                </a:solidFill>
              </a:rPr>
              <a:t>Have conversations with children about their online life. Find out about what they enjoy doing and go online together. Let your children know you are there to support them. </a:t>
            </a:r>
            <a:endParaRPr>
              <a:solidFill>
                <a:schemeClr val="dk1"/>
              </a:solidFill>
            </a:endParaRPr>
          </a:p>
          <a:p>
            <a:pPr marL="0" lvl="0" indent="0" algn="l" rtl="0">
              <a:spcBef>
                <a:spcPts val="1200"/>
              </a:spcBef>
              <a:spcAft>
                <a:spcPts val="0"/>
              </a:spcAft>
              <a:buNone/>
            </a:pPr>
            <a:r>
              <a:rPr lang="en-GB">
                <a:solidFill>
                  <a:schemeClr val="dk1"/>
                </a:solidFill>
              </a:rPr>
              <a:t>Talk about what they have learnt at school about e-safety and reinforce the e-safety messages.</a:t>
            </a:r>
            <a:endParaRPr>
              <a:solidFill>
                <a:schemeClr val="dk1"/>
              </a:solidFill>
            </a:endParaRPr>
          </a:p>
          <a:p>
            <a:pPr marL="0" lvl="0" indent="0" algn="l" rtl="0">
              <a:spcBef>
                <a:spcPts val="1200"/>
              </a:spcBef>
              <a:spcAft>
                <a:spcPts val="0"/>
              </a:spcAft>
              <a:buNone/>
            </a:pPr>
            <a:r>
              <a:rPr lang="en-GB">
                <a:solidFill>
                  <a:schemeClr val="dk1"/>
                </a:solidFill>
              </a:rPr>
              <a:t>Research their favourite games and apps so you know what they involve. </a:t>
            </a:r>
            <a:endParaRPr>
              <a:solidFill>
                <a:schemeClr val="dk1"/>
              </a:solidFill>
            </a:endParaRPr>
          </a:p>
          <a:p>
            <a:pPr marL="0" lvl="0" indent="0" algn="l" rtl="0">
              <a:spcBef>
                <a:spcPts val="1200"/>
              </a:spcBef>
              <a:spcAft>
                <a:spcPts val="0"/>
              </a:spcAft>
              <a:buNone/>
            </a:pPr>
            <a:r>
              <a:rPr lang="en-GB">
                <a:solidFill>
                  <a:schemeClr val="dk1"/>
                </a:solidFill>
              </a:rPr>
              <a:t>Use safety features and parental controls. Google, Microsoft, Apple and Playstation all have parental controls. Do your children know how to use the safety features of different apps?</a:t>
            </a:r>
            <a:endParaRPr>
              <a:solidFill>
                <a:schemeClr val="dk1"/>
              </a:solidFill>
            </a:endParaRPr>
          </a:p>
          <a:p>
            <a:pPr marL="0" lvl="0" indent="0" algn="l" rtl="0">
              <a:spcBef>
                <a:spcPts val="1200"/>
              </a:spcBef>
              <a:spcAft>
                <a:spcPts val="1200"/>
              </a:spcAft>
              <a:buNone/>
            </a:pPr>
            <a:r>
              <a:rPr lang="en-GB">
                <a:solidFill>
                  <a:schemeClr val="dk1"/>
                </a:solidFill>
              </a:rPr>
              <a:t>Model expected behaviour and link face to face interactions to online ones. Children learn how to interact in person from adults. We need to model how to behave online as well.</a:t>
            </a:r>
            <a:r>
              <a:rPr lang="en-GB"/>
              <a:t> </a:t>
            </a:r>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33673"/>
    </mc:Choice>
    <mc:Fallback>
      <p:transition spd="slow" advTm="1336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3"/>
          <p:cNvSpPr txBox="1">
            <a:spLocks noGrp="1"/>
          </p:cNvSpPr>
          <p:nvPr>
            <p:ph type="title"/>
          </p:nvPr>
        </p:nvSpPr>
        <p:spPr>
          <a:xfrm>
            <a:off x="311700" y="204250"/>
            <a:ext cx="8520600" cy="813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b="1"/>
              <a:t>Google family link</a:t>
            </a:r>
            <a:endParaRPr b="1"/>
          </a:p>
        </p:txBody>
      </p:sp>
      <p:pic>
        <p:nvPicPr>
          <p:cNvPr id="148" name="Google Shape;148;p23"/>
          <p:cNvPicPr preferRelativeResize="0"/>
          <p:nvPr/>
        </p:nvPicPr>
        <p:blipFill>
          <a:blip r:embed="rId5">
            <a:alphaModFix/>
          </a:blip>
          <a:stretch>
            <a:fillRect/>
          </a:stretch>
        </p:blipFill>
        <p:spPr>
          <a:xfrm>
            <a:off x="3571070" y="204238"/>
            <a:ext cx="1083225" cy="1054275"/>
          </a:xfrm>
          <a:prstGeom prst="rect">
            <a:avLst/>
          </a:prstGeom>
          <a:noFill/>
          <a:ln>
            <a:noFill/>
          </a:ln>
        </p:spPr>
      </p:pic>
      <p:pic>
        <p:nvPicPr>
          <p:cNvPr id="149" name="Google Shape;149;p23"/>
          <p:cNvPicPr preferRelativeResize="0"/>
          <p:nvPr/>
        </p:nvPicPr>
        <p:blipFill>
          <a:blip r:embed="rId6">
            <a:alphaModFix/>
          </a:blip>
          <a:stretch>
            <a:fillRect/>
          </a:stretch>
        </p:blipFill>
        <p:spPr>
          <a:xfrm>
            <a:off x="403550" y="1017725"/>
            <a:ext cx="2269325" cy="3962400"/>
          </a:xfrm>
          <a:prstGeom prst="rect">
            <a:avLst/>
          </a:prstGeom>
          <a:noFill/>
          <a:ln>
            <a:noFill/>
          </a:ln>
        </p:spPr>
      </p:pic>
      <p:pic>
        <p:nvPicPr>
          <p:cNvPr id="150" name="Google Shape;150;p23"/>
          <p:cNvPicPr preferRelativeResize="0"/>
          <p:nvPr/>
        </p:nvPicPr>
        <p:blipFill rotWithShape="1">
          <a:blip r:embed="rId7">
            <a:alphaModFix/>
          </a:blip>
          <a:srcRect b="29780"/>
          <a:stretch/>
        </p:blipFill>
        <p:spPr>
          <a:xfrm>
            <a:off x="3056713" y="1380275"/>
            <a:ext cx="2543775" cy="3237300"/>
          </a:xfrm>
          <a:prstGeom prst="rect">
            <a:avLst/>
          </a:prstGeom>
          <a:noFill/>
          <a:ln>
            <a:noFill/>
          </a:ln>
        </p:spPr>
      </p:pic>
      <p:sp>
        <p:nvSpPr>
          <p:cNvPr id="151" name="Google Shape;151;p23"/>
          <p:cNvSpPr/>
          <p:nvPr/>
        </p:nvSpPr>
        <p:spPr>
          <a:xfrm>
            <a:off x="876300" y="4200525"/>
            <a:ext cx="352500" cy="1047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3"/>
          <p:cNvSpPr txBox="1"/>
          <p:nvPr/>
        </p:nvSpPr>
        <p:spPr>
          <a:xfrm>
            <a:off x="5886450" y="381000"/>
            <a:ext cx="2946000" cy="3879000"/>
          </a:xfrm>
          <a:prstGeom prst="rect">
            <a:avLst/>
          </a:prstGeom>
          <a:noFill/>
          <a:ln>
            <a:noFill/>
          </a:ln>
        </p:spPr>
        <p:txBody>
          <a:bodyPr spcFirstLastPara="1" wrap="square" lIns="91425" tIns="91425" rIns="91425" bIns="91425" anchor="t" anchorCtr="0">
            <a:spAutoFit/>
          </a:bodyPr>
          <a:lstStyle/>
          <a:p>
            <a:pPr marL="457200" lvl="0" indent="-330200" algn="l" rtl="0">
              <a:spcBef>
                <a:spcPts val="0"/>
              </a:spcBef>
              <a:spcAft>
                <a:spcPts val="0"/>
              </a:spcAft>
              <a:buSzPts val="1600"/>
              <a:buChar char="●"/>
            </a:pPr>
            <a:r>
              <a:rPr lang="en-GB" sz="1600"/>
              <a:t>Control the time children spend online.</a:t>
            </a:r>
            <a:endParaRPr sz="1600"/>
          </a:p>
          <a:p>
            <a:pPr marL="457200" lvl="0" indent="0" algn="l" rtl="0">
              <a:spcBef>
                <a:spcPts val="0"/>
              </a:spcBef>
              <a:spcAft>
                <a:spcPts val="0"/>
              </a:spcAft>
              <a:buNone/>
            </a:pPr>
            <a:endParaRPr sz="1600"/>
          </a:p>
          <a:p>
            <a:pPr marL="457200" lvl="0" indent="-330200" algn="l" rtl="0">
              <a:spcBef>
                <a:spcPts val="0"/>
              </a:spcBef>
              <a:spcAft>
                <a:spcPts val="0"/>
              </a:spcAft>
              <a:buSzPts val="1600"/>
              <a:buChar char="●"/>
            </a:pPr>
            <a:r>
              <a:rPr lang="en-GB" sz="1600"/>
              <a:t>Create child email addresses</a:t>
            </a:r>
            <a:endParaRPr sz="1600"/>
          </a:p>
          <a:p>
            <a:pPr marL="457200" lvl="0" indent="0" algn="l" rtl="0">
              <a:spcBef>
                <a:spcPts val="0"/>
              </a:spcBef>
              <a:spcAft>
                <a:spcPts val="0"/>
              </a:spcAft>
              <a:buNone/>
            </a:pPr>
            <a:endParaRPr sz="1600"/>
          </a:p>
          <a:p>
            <a:pPr marL="457200" lvl="0" indent="-330200" algn="l" rtl="0">
              <a:spcBef>
                <a:spcPts val="0"/>
              </a:spcBef>
              <a:spcAft>
                <a:spcPts val="0"/>
              </a:spcAft>
              <a:buSzPts val="1600"/>
              <a:buChar char="●"/>
            </a:pPr>
            <a:r>
              <a:rPr lang="en-GB" sz="1600"/>
              <a:t>Control what children are able to download</a:t>
            </a:r>
            <a:endParaRPr sz="1600"/>
          </a:p>
          <a:p>
            <a:pPr marL="457200" lvl="0" indent="0" algn="l" rtl="0">
              <a:spcBef>
                <a:spcPts val="0"/>
              </a:spcBef>
              <a:spcAft>
                <a:spcPts val="0"/>
              </a:spcAft>
              <a:buNone/>
            </a:pPr>
            <a:endParaRPr sz="1600"/>
          </a:p>
          <a:p>
            <a:pPr marL="457200" lvl="0" indent="-330200" algn="l" rtl="0">
              <a:spcBef>
                <a:spcPts val="0"/>
              </a:spcBef>
              <a:spcAft>
                <a:spcPts val="0"/>
              </a:spcAft>
              <a:buSzPts val="1600"/>
              <a:buChar char="●"/>
            </a:pPr>
            <a:r>
              <a:rPr lang="en-GB" sz="1600"/>
              <a:t>See your child’s usage.</a:t>
            </a:r>
            <a:endParaRPr sz="1600"/>
          </a:p>
          <a:p>
            <a:pPr marL="457200" lvl="0" indent="0" algn="l" rtl="0">
              <a:spcBef>
                <a:spcPts val="0"/>
              </a:spcBef>
              <a:spcAft>
                <a:spcPts val="0"/>
              </a:spcAft>
              <a:buNone/>
            </a:pPr>
            <a:endParaRPr sz="1600"/>
          </a:p>
          <a:p>
            <a:pPr marL="457200" lvl="0" indent="-330200" algn="l" rtl="0">
              <a:spcBef>
                <a:spcPts val="0"/>
              </a:spcBef>
              <a:spcAft>
                <a:spcPts val="0"/>
              </a:spcAft>
              <a:buSzPts val="1600"/>
              <a:buChar char="●"/>
            </a:pPr>
            <a:r>
              <a:rPr lang="en-GB" sz="1600"/>
              <a:t>Works on Android, Apple and PC</a:t>
            </a:r>
            <a:endParaRPr sz="1600"/>
          </a:p>
          <a:p>
            <a:pPr marL="0" lvl="0" indent="0" algn="l" rtl="0">
              <a:spcBef>
                <a:spcPts val="0"/>
              </a:spcBef>
              <a:spcAft>
                <a:spcPts val="0"/>
              </a:spcAft>
              <a:buNone/>
            </a:pPr>
            <a:endParaRPr sz="1600"/>
          </a:p>
          <a:p>
            <a:pPr marL="0" lvl="0" indent="0" algn="l" rtl="0">
              <a:spcBef>
                <a:spcPts val="0"/>
              </a:spcBef>
              <a:spcAft>
                <a:spcPts val="0"/>
              </a:spcAft>
              <a:buNone/>
            </a:pPr>
            <a:endParaRPr sz="160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4075"/>
    </mc:Choice>
    <mc:Fallback>
      <p:transition spd="slow" advTm="740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t>Child Friendly Search Engines.</a:t>
            </a:r>
            <a:r>
              <a:rPr lang="en-GB"/>
              <a:t> </a:t>
            </a:r>
            <a:endParaRPr/>
          </a:p>
        </p:txBody>
      </p:sp>
      <p:pic>
        <p:nvPicPr>
          <p:cNvPr id="158" name="Google Shape;158;p24"/>
          <p:cNvPicPr preferRelativeResize="0"/>
          <p:nvPr/>
        </p:nvPicPr>
        <p:blipFill>
          <a:blip r:embed="rId5">
            <a:alphaModFix/>
          </a:blip>
          <a:stretch>
            <a:fillRect/>
          </a:stretch>
        </p:blipFill>
        <p:spPr>
          <a:xfrm>
            <a:off x="224950" y="1017725"/>
            <a:ext cx="3258613" cy="3820974"/>
          </a:xfrm>
          <a:prstGeom prst="rect">
            <a:avLst/>
          </a:prstGeom>
          <a:noFill/>
          <a:ln>
            <a:noFill/>
          </a:ln>
        </p:spPr>
      </p:pic>
      <p:pic>
        <p:nvPicPr>
          <p:cNvPr id="159" name="Google Shape;159;p24"/>
          <p:cNvPicPr preferRelativeResize="0"/>
          <p:nvPr/>
        </p:nvPicPr>
        <p:blipFill>
          <a:blip r:embed="rId6">
            <a:alphaModFix/>
          </a:blip>
          <a:stretch>
            <a:fillRect/>
          </a:stretch>
        </p:blipFill>
        <p:spPr>
          <a:xfrm>
            <a:off x="3697913" y="1641125"/>
            <a:ext cx="5268887" cy="2705485"/>
          </a:xfrm>
          <a:prstGeom prst="rect">
            <a:avLst/>
          </a:prstGeom>
          <a:noFill/>
          <a:ln>
            <a:noFill/>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3922"/>
    </mc:Choice>
    <mc:Fallback>
      <p:transition spd="slow" advTm="439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648</Words>
  <Application>Microsoft Office PowerPoint</Application>
  <PresentationFormat>On-screen Show (16:9)</PresentationFormat>
  <Paragraphs>84</Paragraphs>
  <Slides>12</Slides>
  <Notes>12</Notes>
  <HiddenSlides>0</HiddenSlides>
  <MMClips>12</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Impact</vt:lpstr>
      <vt:lpstr>Simple Light</vt:lpstr>
      <vt:lpstr>Safer Internet Day 2022</vt:lpstr>
      <vt:lpstr>All fun and games? Exploring respect and relationships online</vt:lpstr>
      <vt:lpstr>What do our children do online?</vt:lpstr>
      <vt:lpstr>PowerPoint Presentation</vt:lpstr>
      <vt:lpstr>What do our children do online?</vt:lpstr>
      <vt:lpstr>PowerPoint Presentation</vt:lpstr>
      <vt:lpstr>Online safety issues for primary children</vt:lpstr>
      <vt:lpstr>Our message to the children  KS1</vt:lpstr>
      <vt:lpstr>Our message to the children  KS2</vt:lpstr>
      <vt:lpstr>How can you support your child? </vt:lpstr>
      <vt:lpstr>Google family link</vt:lpstr>
      <vt:lpstr>Child Friendly Search Engines.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Safer Internet Day 2022</dc:title>
  <dc:creator>H Murphy</dc:creator>
  <cp:lastModifiedBy>H Murphy</cp:lastModifiedBy>
  <cp:revision>3</cp:revision>
  <dcterms:modified xsi:type="dcterms:W3CDTF">2022-02-07T16:50:44Z</dcterms:modified>
</cp:coreProperties>
</file>