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Arimo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nva Sans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kuknow.co.uk/parents/articles/is-my-child-ready-for-social-media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14855" cy="10414606"/>
          </a:xfrm>
          <a:custGeom>
            <a:avLst/>
            <a:gdLst/>
            <a:ahLst/>
            <a:cxnLst/>
            <a:rect l="l" t="t" r="r" b="b"/>
            <a:pathLst>
              <a:path w="18514855" h="10414606">
                <a:moveTo>
                  <a:pt x="0" y="0"/>
                </a:moveTo>
                <a:lnTo>
                  <a:pt x="18514855" y="0"/>
                </a:lnTo>
                <a:lnTo>
                  <a:pt x="18514855" y="10414606"/>
                </a:lnTo>
                <a:lnTo>
                  <a:pt x="0" y="104146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7315" y="2353910"/>
            <a:ext cx="16950087" cy="7361589"/>
            <a:chOff x="0" y="0"/>
            <a:chExt cx="4464220" cy="16846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4220" cy="1684689"/>
            </a:xfrm>
            <a:custGeom>
              <a:avLst/>
              <a:gdLst/>
              <a:ahLst/>
              <a:cxnLst/>
              <a:rect l="l" t="t" r="r" b="b"/>
              <a:pathLst>
                <a:path w="4464220" h="1684689">
                  <a:moveTo>
                    <a:pt x="23294" y="0"/>
                  </a:moveTo>
                  <a:lnTo>
                    <a:pt x="4440926" y="0"/>
                  </a:lnTo>
                  <a:cubicBezTo>
                    <a:pt x="4453791" y="0"/>
                    <a:pt x="4464220" y="10429"/>
                    <a:pt x="4464220" y="23294"/>
                  </a:cubicBezTo>
                  <a:lnTo>
                    <a:pt x="4464220" y="1661395"/>
                  </a:lnTo>
                  <a:cubicBezTo>
                    <a:pt x="4464220" y="1674259"/>
                    <a:pt x="4453791" y="1684689"/>
                    <a:pt x="4440926" y="1684689"/>
                  </a:cubicBezTo>
                  <a:lnTo>
                    <a:pt x="23294" y="1684689"/>
                  </a:lnTo>
                  <a:cubicBezTo>
                    <a:pt x="10429" y="1684689"/>
                    <a:pt x="0" y="1674259"/>
                    <a:pt x="0" y="1661395"/>
                  </a:cubicBezTo>
                  <a:lnTo>
                    <a:pt x="0" y="23294"/>
                  </a:lnTo>
                  <a:cubicBezTo>
                    <a:pt x="0" y="10429"/>
                    <a:pt x="10429" y="0"/>
                    <a:pt x="23294" y="0"/>
                  </a:cubicBezTo>
                  <a:close/>
                </a:path>
              </a:pathLst>
            </a:custGeom>
            <a:solidFill>
              <a:srgbClr val="2A50F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4220" cy="1722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09600" y="2781300"/>
            <a:ext cx="8069583" cy="55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4947" lvl="1" indent="-482473">
              <a:lnSpc>
                <a:spcPts val="6257"/>
              </a:lnSpc>
              <a:buFont typeface="Arial"/>
              <a:buChar char="•"/>
            </a:pPr>
            <a:r>
              <a:rPr lang="en-US" sz="4469" dirty="0">
                <a:solidFill>
                  <a:srgbClr val="F1F0EC"/>
                </a:solidFill>
                <a:latin typeface="Canva Sans Bold"/>
              </a:rPr>
              <a:t>Family Link  - Google</a:t>
            </a:r>
          </a:p>
          <a:p>
            <a:pPr marL="964947" lvl="1" indent="-482473">
              <a:lnSpc>
                <a:spcPts val="6257"/>
              </a:lnSpc>
              <a:buFont typeface="Arial"/>
              <a:buChar char="•"/>
            </a:pPr>
            <a:r>
              <a:rPr lang="en-US" sz="4469" dirty="0">
                <a:solidFill>
                  <a:srgbClr val="F1F0EC"/>
                </a:solidFill>
                <a:latin typeface="Canva Sans Bold"/>
              </a:rPr>
              <a:t>Apple parent controls</a:t>
            </a:r>
          </a:p>
          <a:p>
            <a:pPr marL="964947" lvl="1" indent="-482473" algn="l">
              <a:lnSpc>
                <a:spcPts val="6257"/>
              </a:lnSpc>
              <a:buFont typeface="Arial"/>
              <a:buChar char="•"/>
            </a:pPr>
            <a:r>
              <a:rPr lang="en-US" sz="4469" dirty="0">
                <a:solidFill>
                  <a:srgbClr val="F1F0EC"/>
                </a:solidFill>
                <a:latin typeface="Canva Sans Bold"/>
              </a:rPr>
              <a:t>Microsoft family safety</a:t>
            </a:r>
          </a:p>
          <a:p>
            <a:pPr marL="964947" lvl="1" indent="-482473">
              <a:lnSpc>
                <a:spcPts val="6257"/>
              </a:lnSpc>
              <a:buFont typeface="Arial"/>
              <a:buChar char="•"/>
            </a:pPr>
            <a:r>
              <a:rPr lang="en-US" sz="4469" dirty="0">
                <a:solidFill>
                  <a:srgbClr val="F1F0EC"/>
                </a:solidFill>
                <a:latin typeface="Canva Sans Bold"/>
              </a:rPr>
              <a:t>Internet provider</a:t>
            </a:r>
          </a:p>
          <a:p>
            <a:pPr marL="964947" lvl="1" indent="-482473">
              <a:lnSpc>
                <a:spcPts val="6257"/>
              </a:lnSpc>
              <a:buFont typeface="Arial"/>
              <a:buChar char="•"/>
            </a:pPr>
            <a:r>
              <a:rPr lang="en-US" sz="4469" dirty="0">
                <a:solidFill>
                  <a:srgbClr val="F1F0EC"/>
                </a:solidFill>
                <a:latin typeface="Canva Sans Bold"/>
              </a:rPr>
              <a:t>Individual device settings</a:t>
            </a:r>
          </a:p>
          <a:p>
            <a:pPr marL="964947" lvl="1" indent="-482473">
              <a:lnSpc>
                <a:spcPts val="6257"/>
              </a:lnSpc>
              <a:buFont typeface="Arial"/>
              <a:buChar char="•"/>
            </a:pPr>
            <a:r>
              <a:rPr lang="en-US" sz="4469" dirty="0">
                <a:solidFill>
                  <a:srgbClr val="F1F0EC"/>
                </a:solidFill>
                <a:latin typeface="Canva Sans Bold"/>
              </a:rPr>
              <a:t>Streaming services</a:t>
            </a:r>
          </a:p>
          <a:p>
            <a:pPr marL="964947" lvl="1" indent="-482473">
              <a:lnSpc>
                <a:spcPts val="6257"/>
              </a:lnSpc>
              <a:buFont typeface="Arial"/>
              <a:buChar char="•"/>
            </a:pPr>
            <a:r>
              <a:rPr lang="en-US" sz="4469" dirty="0">
                <a:solidFill>
                  <a:srgbClr val="F1F0EC"/>
                </a:solidFill>
                <a:latin typeface="Canva Sans Bold"/>
              </a:rPr>
              <a:t>Apps and games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609600" y="414151"/>
            <a:ext cx="12763500" cy="1566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Parental Controls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15837" y="549271"/>
            <a:ext cx="13457222" cy="7569687"/>
          </a:xfrm>
          <a:custGeom>
            <a:avLst/>
            <a:gdLst/>
            <a:ahLst/>
            <a:cxnLst/>
            <a:rect l="l" t="t" r="r" b="b"/>
            <a:pathLst>
              <a:path w="13457222" h="7569687">
                <a:moveTo>
                  <a:pt x="0" y="0"/>
                </a:moveTo>
                <a:lnTo>
                  <a:pt x="13457222" y="0"/>
                </a:lnTo>
                <a:lnTo>
                  <a:pt x="13457222" y="7569687"/>
                </a:lnTo>
                <a:lnTo>
                  <a:pt x="0" y="7569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54297" y="549271"/>
            <a:ext cx="13457222" cy="7569687"/>
          </a:xfrm>
          <a:custGeom>
            <a:avLst/>
            <a:gdLst/>
            <a:ahLst/>
            <a:cxnLst/>
            <a:rect l="l" t="t" r="r" b="b"/>
            <a:pathLst>
              <a:path w="13457222" h="7569687">
                <a:moveTo>
                  <a:pt x="0" y="0"/>
                </a:moveTo>
                <a:lnTo>
                  <a:pt x="13457222" y="0"/>
                </a:lnTo>
                <a:lnTo>
                  <a:pt x="13457222" y="7569687"/>
                </a:lnTo>
                <a:lnTo>
                  <a:pt x="0" y="75696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02758" y="549271"/>
            <a:ext cx="13457222" cy="7569687"/>
          </a:xfrm>
          <a:custGeom>
            <a:avLst/>
            <a:gdLst/>
            <a:ahLst/>
            <a:cxnLst/>
            <a:rect l="l" t="t" r="r" b="b"/>
            <a:pathLst>
              <a:path w="13457222" h="7569687">
                <a:moveTo>
                  <a:pt x="0" y="0"/>
                </a:moveTo>
                <a:lnTo>
                  <a:pt x="13457222" y="0"/>
                </a:lnTo>
                <a:lnTo>
                  <a:pt x="13457222" y="7569687"/>
                </a:lnTo>
                <a:lnTo>
                  <a:pt x="0" y="75696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35129" y="1028700"/>
            <a:ext cx="13017741" cy="6923262"/>
          </a:xfrm>
          <a:custGeom>
            <a:avLst/>
            <a:gdLst/>
            <a:ahLst/>
            <a:cxnLst/>
            <a:rect l="l" t="t" r="r" b="b"/>
            <a:pathLst>
              <a:path w="13017741" h="6923262">
                <a:moveTo>
                  <a:pt x="0" y="0"/>
                </a:moveTo>
                <a:lnTo>
                  <a:pt x="13017742" y="0"/>
                </a:lnTo>
                <a:lnTo>
                  <a:pt x="13017742" y="6923262"/>
                </a:lnTo>
                <a:lnTo>
                  <a:pt x="0" y="6923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06494" y="8475024"/>
            <a:ext cx="8675602" cy="1049468"/>
          </a:xfrm>
          <a:custGeom>
            <a:avLst/>
            <a:gdLst/>
            <a:ahLst/>
            <a:cxnLst/>
            <a:rect l="l" t="t" r="r" b="b"/>
            <a:pathLst>
              <a:path w="8675602" h="1049468">
                <a:moveTo>
                  <a:pt x="0" y="0"/>
                </a:moveTo>
                <a:lnTo>
                  <a:pt x="8675602" y="0"/>
                </a:lnTo>
                <a:lnTo>
                  <a:pt x="8675602" y="1049468"/>
                </a:lnTo>
                <a:lnTo>
                  <a:pt x="0" y="10494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087" t="-785941" r="-3743" b="-80472"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8957" y="2870980"/>
            <a:ext cx="16950087" cy="6819716"/>
            <a:chOff x="0" y="0"/>
            <a:chExt cx="4464220" cy="17961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4220" cy="1796139"/>
            </a:xfrm>
            <a:custGeom>
              <a:avLst/>
              <a:gdLst/>
              <a:ahLst/>
              <a:cxnLst/>
              <a:rect l="l" t="t" r="r" b="b"/>
              <a:pathLst>
                <a:path w="4464220" h="1796139">
                  <a:moveTo>
                    <a:pt x="23294" y="0"/>
                  </a:moveTo>
                  <a:lnTo>
                    <a:pt x="4440926" y="0"/>
                  </a:lnTo>
                  <a:cubicBezTo>
                    <a:pt x="4453791" y="0"/>
                    <a:pt x="4464220" y="10429"/>
                    <a:pt x="4464220" y="23294"/>
                  </a:cubicBezTo>
                  <a:lnTo>
                    <a:pt x="4464220" y="1772845"/>
                  </a:lnTo>
                  <a:cubicBezTo>
                    <a:pt x="4464220" y="1785710"/>
                    <a:pt x="4453791" y="1796139"/>
                    <a:pt x="4440926" y="1796139"/>
                  </a:cubicBezTo>
                  <a:lnTo>
                    <a:pt x="23294" y="1796139"/>
                  </a:lnTo>
                  <a:cubicBezTo>
                    <a:pt x="10429" y="1796139"/>
                    <a:pt x="0" y="1785710"/>
                    <a:pt x="0" y="1772845"/>
                  </a:cubicBezTo>
                  <a:lnTo>
                    <a:pt x="0" y="23294"/>
                  </a:lnTo>
                  <a:cubicBezTo>
                    <a:pt x="0" y="10429"/>
                    <a:pt x="10429" y="0"/>
                    <a:pt x="23294" y="0"/>
                  </a:cubicBezTo>
                  <a:close/>
                </a:path>
              </a:pathLst>
            </a:custGeom>
            <a:solidFill>
              <a:srgbClr val="FF6A0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4220" cy="1834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243227"/>
            <a:ext cx="15425877" cy="448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73"/>
              </a:lnSpc>
            </a:pPr>
            <a:r>
              <a:rPr lang="en-US" sz="5624">
                <a:solidFill>
                  <a:srgbClr val="000000"/>
                </a:solidFill>
                <a:latin typeface="Canva Sans Bold"/>
              </a:rPr>
              <a:t>Social media sites have a minimum age of 13 or older. </a:t>
            </a:r>
          </a:p>
          <a:p>
            <a:pPr>
              <a:lnSpc>
                <a:spcPts val="4996"/>
              </a:lnSpc>
            </a:pPr>
            <a:endParaRPr lang="en-US" sz="5624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4996"/>
              </a:lnSpc>
            </a:pPr>
            <a:r>
              <a:rPr lang="en-US" sz="3569">
                <a:solidFill>
                  <a:srgbClr val="000000"/>
                </a:solidFill>
                <a:latin typeface="Canva Sans Bold"/>
              </a:rPr>
              <a:t>This is due to data protection laws. </a:t>
            </a:r>
          </a:p>
          <a:p>
            <a:pPr>
              <a:lnSpc>
                <a:spcPts val="4996"/>
              </a:lnSpc>
            </a:pPr>
            <a:endParaRPr lang="en-US" sz="3569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4996"/>
              </a:lnSpc>
            </a:pPr>
            <a:endParaRPr lang="en-US" sz="3569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457200" y="818867"/>
            <a:ext cx="9694729" cy="1566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Social media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1958" y="8555276"/>
            <a:ext cx="14883060" cy="59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u="sng">
                <a:solidFill>
                  <a:srgbClr val="000000"/>
                </a:solidFill>
                <a:latin typeface="Arimo"/>
                <a:hlinkClick r:id="rId2" tooltip="https://www.thinkuknow.co.uk/parents/articles/is-my-child-ready-for-social-media"/>
              </a:rPr>
              <a:t>https://www.thinkuknow.co.uk/parents/articles/is-my-child-ready-for-social-media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8957" y="2870980"/>
            <a:ext cx="16950087" cy="6819716"/>
            <a:chOff x="0" y="0"/>
            <a:chExt cx="4464220" cy="17961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4220" cy="1796139"/>
            </a:xfrm>
            <a:custGeom>
              <a:avLst/>
              <a:gdLst/>
              <a:ahLst/>
              <a:cxnLst/>
              <a:rect l="l" t="t" r="r" b="b"/>
              <a:pathLst>
                <a:path w="4464220" h="1796139">
                  <a:moveTo>
                    <a:pt x="23294" y="0"/>
                  </a:moveTo>
                  <a:lnTo>
                    <a:pt x="4440926" y="0"/>
                  </a:lnTo>
                  <a:cubicBezTo>
                    <a:pt x="4453791" y="0"/>
                    <a:pt x="4464220" y="10429"/>
                    <a:pt x="4464220" y="23294"/>
                  </a:cubicBezTo>
                  <a:lnTo>
                    <a:pt x="4464220" y="1772845"/>
                  </a:lnTo>
                  <a:cubicBezTo>
                    <a:pt x="4464220" y="1785710"/>
                    <a:pt x="4453791" y="1796139"/>
                    <a:pt x="4440926" y="1796139"/>
                  </a:cubicBezTo>
                  <a:lnTo>
                    <a:pt x="23294" y="1796139"/>
                  </a:lnTo>
                  <a:cubicBezTo>
                    <a:pt x="10429" y="1796139"/>
                    <a:pt x="0" y="1785710"/>
                    <a:pt x="0" y="1772845"/>
                  </a:cubicBezTo>
                  <a:lnTo>
                    <a:pt x="0" y="23294"/>
                  </a:lnTo>
                  <a:cubicBezTo>
                    <a:pt x="0" y="10429"/>
                    <a:pt x="10429" y="0"/>
                    <a:pt x="23294" y="0"/>
                  </a:cubicBezTo>
                  <a:close/>
                </a:path>
              </a:pathLst>
            </a:custGeom>
            <a:solidFill>
              <a:srgbClr val="FF6A0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4220" cy="1834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428460"/>
            <a:ext cx="15832762" cy="5506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Canva Sans Bold"/>
              </a:rPr>
              <a:t>Children have regular Online Safeguarding lessons as part of computing and PD.  We use Project Evolve Resources. </a:t>
            </a:r>
          </a:p>
          <a:p>
            <a:pPr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Canva Sans Bold"/>
              </a:rPr>
              <a:t>We have filtering and monitoring on all devices.</a:t>
            </a:r>
          </a:p>
          <a:p>
            <a:pPr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596304"/>
            <a:ext cx="16950086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Online Safeguarding Lessons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35303" y="499503"/>
            <a:ext cx="6617394" cy="1566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Useful links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8957" y="2870980"/>
            <a:ext cx="16950087" cy="6819716"/>
            <a:chOff x="0" y="0"/>
            <a:chExt cx="4464220" cy="17961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4220" cy="1796139"/>
            </a:xfrm>
            <a:custGeom>
              <a:avLst/>
              <a:gdLst/>
              <a:ahLst/>
              <a:cxnLst/>
              <a:rect l="l" t="t" r="r" b="b"/>
              <a:pathLst>
                <a:path w="4464220" h="1796139">
                  <a:moveTo>
                    <a:pt x="23294" y="0"/>
                  </a:moveTo>
                  <a:lnTo>
                    <a:pt x="4440926" y="0"/>
                  </a:lnTo>
                  <a:cubicBezTo>
                    <a:pt x="4453791" y="0"/>
                    <a:pt x="4464220" y="10429"/>
                    <a:pt x="4464220" y="23294"/>
                  </a:cubicBezTo>
                  <a:lnTo>
                    <a:pt x="4464220" y="1772845"/>
                  </a:lnTo>
                  <a:cubicBezTo>
                    <a:pt x="4464220" y="1785710"/>
                    <a:pt x="4453791" y="1796139"/>
                    <a:pt x="4440926" y="1796139"/>
                  </a:cubicBezTo>
                  <a:lnTo>
                    <a:pt x="23294" y="1796139"/>
                  </a:lnTo>
                  <a:cubicBezTo>
                    <a:pt x="10429" y="1796139"/>
                    <a:pt x="0" y="1785710"/>
                    <a:pt x="0" y="1772845"/>
                  </a:cubicBezTo>
                  <a:lnTo>
                    <a:pt x="0" y="23294"/>
                  </a:lnTo>
                  <a:cubicBezTo>
                    <a:pt x="0" y="10429"/>
                    <a:pt x="10429" y="0"/>
                    <a:pt x="23294" y="0"/>
                  </a:cubicBezTo>
                  <a:close/>
                </a:path>
              </a:pathLst>
            </a:custGeom>
            <a:solidFill>
              <a:srgbClr val="2A50F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4220" cy="1834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00024" y="3052344"/>
            <a:ext cx="14217103" cy="643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F9FAF9"/>
                </a:solidFill>
                <a:latin typeface="Canva Sans Bold"/>
              </a:rPr>
              <a:t>taminggaming.com</a:t>
            </a:r>
          </a:p>
          <a:p>
            <a:pPr>
              <a:lnSpc>
                <a:spcPts val="7279"/>
              </a:lnSpc>
            </a:pPr>
            <a:endParaRPr lang="en-US" sz="5199">
              <a:solidFill>
                <a:srgbClr val="F9FAF9"/>
              </a:solidFill>
              <a:latin typeface="Canva Sans Bold"/>
            </a:endParaRP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F9FAF9"/>
                </a:solidFill>
                <a:latin typeface="Canva Sans Bold"/>
              </a:rPr>
              <a:t>askaboutgames.com</a:t>
            </a:r>
          </a:p>
          <a:p>
            <a:pPr>
              <a:lnSpc>
                <a:spcPts val="7279"/>
              </a:lnSpc>
            </a:pPr>
            <a:endParaRPr lang="en-US" sz="5199">
              <a:solidFill>
                <a:srgbClr val="F9FAF9"/>
              </a:solidFill>
              <a:latin typeface="Canva Sans Bold"/>
            </a:endParaRP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F9FAF9"/>
                </a:solidFill>
                <a:latin typeface="Canva Sans Bold"/>
              </a:rPr>
              <a:t>https://saferinternet.org.uk/</a:t>
            </a:r>
          </a:p>
          <a:p>
            <a:pPr>
              <a:lnSpc>
                <a:spcPts val="7279"/>
              </a:lnSpc>
            </a:pPr>
            <a:endParaRPr lang="en-US" sz="5199">
              <a:solidFill>
                <a:srgbClr val="F9FAF9"/>
              </a:solidFill>
              <a:latin typeface="Canva Sans Bold"/>
            </a:endParaRP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F9FAF9"/>
                </a:solidFill>
                <a:latin typeface="Canva Sans Bold"/>
              </a:rPr>
              <a:t>https://www.internetmatters.org/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B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78360" y="2171700"/>
            <a:ext cx="9285240" cy="4917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05"/>
              </a:lnSpc>
            </a:pPr>
            <a:r>
              <a:rPr lang="en-US" sz="28789" dirty="0">
                <a:solidFill>
                  <a:srgbClr val="F9FAF9"/>
                </a:solidFill>
                <a:latin typeface="Canva Sans Bold"/>
              </a:rPr>
              <a:t>Risk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41785" y="3127043"/>
            <a:ext cx="5873373" cy="1930871"/>
          </a:xfrm>
          <a:custGeom>
            <a:avLst/>
            <a:gdLst/>
            <a:ahLst/>
            <a:cxnLst/>
            <a:rect l="l" t="t" r="r" b="b"/>
            <a:pathLst>
              <a:path w="5873373" h="1930871">
                <a:moveTo>
                  <a:pt x="0" y="0"/>
                </a:moveTo>
                <a:lnTo>
                  <a:pt x="5873373" y="0"/>
                </a:lnTo>
                <a:lnTo>
                  <a:pt x="5873373" y="1930871"/>
                </a:lnTo>
                <a:lnTo>
                  <a:pt x="0" y="1930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27338" y="800100"/>
            <a:ext cx="10303290" cy="206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56"/>
              </a:lnSpc>
            </a:pPr>
            <a:r>
              <a:rPr lang="en-US" sz="12111" dirty="0">
                <a:solidFill>
                  <a:srgbClr val="000000"/>
                </a:solidFill>
                <a:latin typeface="Canva Sans Bold"/>
              </a:rPr>
              <a:t>The 3 Cs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39996" y="3431357"/>
            <a:ext cx="8076951" cy="1243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7299">
                <a:solidFill>
                  <a:srgbClr val="000000"/>
                </a:solidFill>
                <a:latin typeface="Canva Sans Bold"/>
              </a:rPr>
              <a:t>Conduct</a:t>
            </a:r>
          </a:p>
        </p:txBody>
      </p:sp>
      <p:sp>
        <p:nvSpPr>
          <p:cNvPr id="5" name="Freeform 5"/>
          <p:cNvSpPr/>
          <p:nvPr/>
        </p:nvSpPr>
        <p:spPr>
          <a:xfrm>
            <a:off x="5685129" y="5373463"/>
            <a:ext cx="5873373" cy="1930871"/>
          </a:xfrm>
          <a:custGeom>
            <a:avLst/>
            <a:gdLst/>
            <a:ahLst/>
            <a:cxnLst/>
            <a:rect l="l" t="t" r="r" b="b"/>
            <a:pathLst>
              <a:path w="5873373" h="1930871">
                <a:moveTo>
                  <a:pt x="0" y="0"/>
                </a:moveTo>
                <a:lnTo>
                  <a:pt x="5873373" y="0"/>
                </a:lnTo>
                <a:lnTo>
                  <a:pt x="5873373" y="1930872"/>
                </a:lnTo>
                <a:lnTo>
                  <a:pt x="0" y="1930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583341" y="5650608"/>
            <a:ext cx="8076951" cy="1243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7299">
                <a:solidFill>
                  <a:srgbClr val="000000"/>
                </a:solidFill>
                <a:latin typeface="Canva Sans Bold"/>
              </a:rPr>
              <a:t>Content</a:t>
            </a:r>
          </a:p>
        </p:txBody>
      </p:sp>
      <p:sp>
        <p:nvSpPr>
          <p:cNvPr id="7" name="Freeform 7"/>
          <p:cNvSpPr/>
          <p:nvPr/>
        </p:nvSpPr>
        <p:spPr>
          <a:xfrm>
            <a:off x="5685129" y="7618660"/>
            <a:ext cx="5873373" cy="1930871"/>
          </a:xfrm>
          <a:custGeom>
            <a:avLst/>
            <a:gdLst/>
            <a:ahLst/>
            <a:cxnLst/>
            <a:rect l="l" t="t" r="r" b="b"/>
            <a:pathLst>
              <a:path w="5873373" h="1930871">
                <a:moveTo>
                  <a:pt x="0" y="0"/>
                </a:moveTo>
                <a:lnTo>
                  <a:pt x="5873373" y="0"/>
                </a:lnTo>
                <a:lnTo>
                  <a:pt x="5873373" y="1930871"/>
                </a:lnTo>
                <a:lnTo>
                  <a:pt x="0" y="1930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01735" y="7895804"/>
            <a:ext cx="8076951" cy="1243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7299">
                <a:solidFill>
                  <a:srgbClr val="000000"/>
                </a:solidFill>
                <a:latin typeface="Canva Sans Bold"/>
              </a:rPr>
              <a:t>Contact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B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B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B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76087" y="2935370"/>
            <a:ext cx="11368713" cy="3978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84"/>
              </a:lnSpc>
            </a:pPr>
            <a:r>
              <a:rPr lang="en-US" sz="23346" dirty="0">
                <a:solidFill>
                  <a:srgbClr val="F1F0EC"/>
                </a:solidFill>
                <a:latin typeface="Canva Sans Bold"/>
              </a:rPr>
              <a:t>Advice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122</Words>
  <Application>Microsoft Office PowerPoint</Application>
  <PresentationFormat>Custom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Canva Sans Bold</vt:lpstr>
      <vt:lpstr>Calibri</vt:lpstr>
      <vt:lpstr>Arial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safety</dc:title>
  <dc:creator>H Murphy</dc:creator>
  <cp:lastModifiedBy>Angela Cornish</cp:lastModifiedBy>
  <cp:revision>3</cp:revision>
  <dcterms:created xsi:type="dcterms:W3CDTF">2006-08-16T00:00:00Z</dcterms:created>
  <dcterms:modified xsi:type="dcterms:W3CDTF">2024-02-05T07:58:27Z</dcterms:modified>
  <dc:identifier>DAF7MK8s54U</dc:identifier>
</cp:coreProperties>
</file>